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7" r:id="rId2"/>
    <p:sldId id="349" r:id="rId3"/>
    <p:sldId id="258" r:id="rId4"/>
    <p:sldId id="278" r:id="rId5"/>
    <p:sldId id="277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6" r:id="rId19"/>
    <p:sldId id="274" r:id="rId20"/>
    <p:sldId id="261" r:id="rId21"/>
    <p:sldId id="350" r:id="rId22"/>
    <p:sldId id="281" r:id="rId23"/>
    <p:sldId id="351" r:id="rId24"/>
    <p:sldId id="285" r:id="rId25"/>
    <p:sldId id="283" r:id="rId26"/>
    <p:sldId id="308" r:id="rId27"/>
    <p:sldId id="307" r:id="rId28"/>
    <p:sldId id="310" r:id="rId29"/>
    <p:sldId id="311" r:id="rId30"/>
    <p:sldId id="312" r:id="rId31"/>
    <p:sldId id="289" r:id="rId32"/>
    <p:sldId id="290" r:id="rId33"/>
    <p:sldId id="313" r:id="rId34"/>
    <p:sldId id="341" r:id="rId35"/>
    <p:sldId id="342" r:id="rId36"/>
    <p:sldId id="343" r:id="rId37"/>
    <p:sldId id="337" r:id="rId38"/>
    <p:sldId id="344" r:id="rId39"/>
    <p:sldId id="339" r:id="rId40"/>
    <p:sldId id="340" r:id="rId41"/>
    <p:sldId id="346" r:id="rId42"/>
    <p:sldId id="345" r:id="rId43"/>
    <p:sldId id="347" r:id="rId44"/>
    <p:sldId id="282" r:id="rId45"/>
    <p:sldId id="279" r:id="rId46"/>
    <p:sldId id="314" r:id="rId47"/>
    <p:sldId id="338" r:id="rId48"/>
    <p:sldId id="319" r:id="rId49"/>
    <p:sldId id="302" r:id="rId50"/>
    <p:sldId id="303" r:id="rId51"/>
    <p:sldId id="348" r:id="rId52"/>
    <p:sldId id="332" r:id="rId53"/>
    <p:sldId id="335" r:id="rId54"/>
    <p:sldId id="336" r:id="rId55"/>
  </p:sldIdLst>
  <p:sldSz cx="9144000" cy="6858000" type="screen4x3"/>
  <p:notesSz cx="9926638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3794" autoAdjust="0"/>
  </p:normalViewPr>
  <p:slideViewPr>
    <p:cSldViewPr>
      <p:cViewPr varScale="1">
        <p:scale>
          <a:sx n="72" d="100"/>
          <a:sy n="72" d="100"/>
        </p:scale>
        <p:origin x="1757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titan\fichiers\Conseillers\AUDE\PRAIRIE\FERMES%20OUVERTES_BOUTS%20DE%20CHAMP\juin%202016_PO%20innov%20action%20mauges_lait%20bio%20s&#233;choir%20grange\graphiques%20m&#233;langes%20suisse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titan\fichiers\Conseillers\AUDE\PRAIRIE\FERMES%20OUVERTES_BOUTS%20DE%20CHAMP\juin%202016_PO%20innov%20action%20mauges_lait%20bio%20s&#233;choir%20grange\graphiques%20m&#233;langes%20suisse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titan\fichiers\Conseillers\AUDE\PRAIRIE\FERMES%20OUVERTES_BOUTS%20DE%20CHAMP\juin%202016_PO%20innov%20action%20mauges_lait%20bio%20s&#233;choir%20grange\graphiques%20m&#233;langes%20suisses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capdl.local\CA49\Segr&#233;\Conseillers\AUDE\PRAIRIE\DOCUMENTATION%20TECHNIQUE\IMPLANTATION_choix%20esp_prepa_semis\semis\Graphique%20levee%20selon%20profondeur%20semis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fr-FR"/>
              <a:t>Mélange OH-430 Extra </a:t>
            </a:r>
          </a:p>
          <a:p>
            <a:pPr>
              <a:defRPr/>
            </a:pPr>
            <a:r>
              <a:rPr lang="fr-FR"/>
              <a:t>(fauche)</a:t>
            </a:r>
          </a:p>
        </c:rich>
      </c:tx>
      <c:layout>
        <c:manualLayout>
          <c:xMode val="edge"/>
          <c:yMode val="edge"/>
          <c:x val="0.19399503019328906"/>
          <c:y val="3.460410317472210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1246548371316409"/>
          <c:y val="0.35434086839656947"/>
          <c:w val="0.57690147312841522"/>
          <c:h val="0.6603953521276397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CC99"/>
              </a:solidFill>
            </c:spPr>
            <c:extLst>
              <c:ext xmlns:c16="http://schemas.microsoft.com/office/drawing/2014/chart" uri="{C3380CC4-5D6E-409C-BE32-E72D297353CC}">
                <c16:uniqueId val="{00000001-B33A-4CD8-88BA-9BE62D809950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33A-4CD8-88BA-9BE62D80995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5-B33A-4CD8-88BA-9BE62D809950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B33A-4CD8-88BA-9BE62D809950}"/>
              </c:ext>
            </c:extLst>
          </c:dPt>
          <c:dPt>
            <c:idx val="4"/>
            <c:bubble3D val="0"/>
            <c:spPr>
              <a:solidFill>
                <a:srgbClr val="00CC66"/>
              </a:solidFill>
            </c:spPr>
            <c:extLst>
              <c:ext xmlns:c16="http://schemas.microsoft.com/office/drawing/2014/chart" uri="{C3380CC4-5D6E-409C-BE32-E72D297353CC}">
                <c16:uniqueId val="{00000009-B33A-4CD8-88BA-9BE62D809950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B-B33A-4CD8-88BA-9BE62D809950}"/>
              </c:ext>
            </c:extLst>
          </c:dPt>
          <c:dPt>
            <c:idx val="6"/>
            <c:bubble3D val="0"/>
            <c:spPr>
              <a:solidFill>
                <a:srgbClr val="CC3300"/>
              </a:solidFill>
            </c:spPr>
            <c:extLst>
              <c:ext xmlns:c16="http://schemas.microsoft.com/office/drawing/2014/chart" uri="{C3380CC4-5D6E-409C-BE32-E72D297353CC}">
                <c16:uniqueId val="{0000000D-B33A-4CD8-88BA-9BE62D809950}"/>
              </c:ext>
            </c:extLst>
          </c:dPt>
          <c:dLbls>
            <c:dLbl>
              <c:idx val="0"/>
              <c:layout>
                <c:manualLayout>
                  <c:x val="4.6098800470593851E-2"/>
                  <c:y val="3.32463297385783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3A-4CD8-88BA-9BE62D809950}"/>
                </c:ext>
              </c:extLst>
            </c:dLbl>
            <c:dLbl>
              <c:idx val="1"/>
              <c:layout>
                <c:manualLayout>
                  <c:x val="5.0409925659600056E-2"/>
                  <c:y val="0.2007460120129283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33A-4CD8-88BA-9BE62D809950}"/>
                </c:ext>
              </c:extLst>
            </c:dLbl>
            <c:dLbl>
              <c:idx val="2"/>
              <c:layout>
                <c:manualLayout>
                  <c:x val="-0.22134329504703928"/>
                  <c:y val="-2.533729210501835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3A-4CD8-88BA-9BE62D809950}"/>
                </c:ext>
              </c:extLst>
            </c:dLbl>
            <c:dLbl>
              <c:idx val="3"/>
              <c:layout>
                <c:manualLayout>
                  <c:x val="0.13927559258854968"/>
                  <c:y val="-8.743147655984759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33A-4CD8-88BA-9BE62D809950}"/>
                </c:ext>
              </c:extLst>
            </c:dLbl>
            <c:dLbl>
              <c:idx val="4"/>
              <c:layout>
                <c:manualLayout>
                  <c:x val="0.22248905383934311"/>
                  <c:y val="4.003693508032515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33A-4CD8-88BA-9BE62D809950}"/>
                </c:ext>
              </c:extLst>
            </c:dLbl>
            <c:dLbl>
              <c:idx val="5"/>
              <c:layout>
                <c:manualLayout>
                  <c:x val="-7.6207918430383229E-2"/>
                  <c:y val="0.1077954594798074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33A-4CD8-88BA-9BE62D809950}"/>
                </c:ext>
              </c:extLst>
            </c:dLbl>
            <c:dLbl>
              <c:idx val="6"/>
              <c:layout>
                <c:manualLayout>
                  <c:x val="-8.0766696179860681E-2"/>
                  <c:y val="3.549814712236422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33A-4CD8-88BA-9BE62D809950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Feuil1!$A$5:$A$11</c:f>
              <c:strCache>
                <c:ptCount val="7"/>
                <c:pt idx="0">
                  <c:v>tr. blanc</c:v>
                </c:pt>
                <c:pt idx="1">
                  <c:v>tr. violet</c:v>
                </c:pt>
                <c:pt idx="2">
                  <c:v>RGA</c:v>
                </c:pt>
                <c:pt idx="3">
                  <c:v>pât. des prés</c:v>
                </c:pt>
                <c:pt idx="4">
                  <c:v>dactyle</c:v>
                </c:pt>
                <c:pt idx="5">
                  <c:v>fléole</c:v>
                </c:pt>
                <c:pt idx="6">
                  <c:v>fét. rouge</c:v>
                </c:pt>
              </c:strCache>
            </c:strRef>
          </c:cat>
          <c:val>
            <c:numRef>
              <c:f>Feuil1!$B$5:$B$11</c:f>
              <c:numCache>
                <c:formatCode>0%</c:formatCode>
                <c:ptCount val="7"/>
                <c:pt idx="0">
                  <c:v>0.11</c:v>
                </c:pt>
                <c:pt idx="1">
                  <c:v>0.03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0.14000000000000001</c:v>
                </c:pt>
                <c:pt idx="5">
                  <c:v>0.08</c:v>
                </c:pt>
                <c:pt idx="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33A-4CD8-88BA-9BE62D809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fr-F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fr-FR"/>
              <a:t>Mélange OH-323 </a:t>
            </a:r>
          </a:p>
          <a:p>
            <a:pPr>
              <a:defRPr/>
            </a:pPr>
            <a:r>
              <a:rPr lang="fr-FR"/>
              <a:t>(fauche)</a:t>
            </a:r>
          </a:p>
        </c:rich>
      </c:tx>
      <c:layout>
        <c:manualLayout>
          <c:xMode val="edge"/>
          <c:yMode val="edge"/>
          <c:x val="0.30138292034006553"/>
          <c:y val="1.711924067855098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4588009356244633"/>
          <c:y val="0.23362408712996341"/>
          <c:w val="0.56460711717979373"/>
          <c:h val="0.6199239191631533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4F0-4585-922C-0DC75D524B4E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4F0-4585-922C-0DC75D524B4E}"/>
              </c:ext>
            </c:extLst>
          </c:dPt>
          <c:dPt>
            <c:idx val="2"/>
            <c:bubble3D val="0"/>
            <c:spPr>
              <a:solidFill>
                <a:srgbClr val="99CC00"/>
              </a:solidFill>
            </c:spPr>
            <c:extLst>
              <c:ext xmlns:c16="http://schemas.microsoft.com/office/drawing/2014/chart" uri="{C3380CC4-5D6E-409C-BE32-E72D297353CC}">
                <c16:uniqueId val="{00000005-24F0-4585-922C-0DC75D524B4E}"/>
              </c:ext>
            </c:extLst>
          </c:dPt>
          <c:dPt>
            <c:idx val="3"/>
            <c:bubble3D val="0"/>
            <c:spPr>
              <a:solidFill>
                <a:srgbClr val="00CC66"/>
              </a:solidFill>
            </c:spPr>
            <c:extLst>
              <c:ext xmlns:c16="http://schemas.microsoft.com/office/drawing/2014/chart" uri="{C3380CC4-5D6E-409C-BE32-E72D297353CC}">
                <c16:uniqueId val="{00000007-24F0-4585-922C-0DC75D524B4E}"/>
              </c:ext>
            </c:extLst>
          </c:dPt>
          <c:dPt>
            <c:idx val="4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9-24F0-4585-922C-0DC75D524B4E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B-24F0-4585-922C-0DC75D524B4E}"/>
              </c:ext>
            </c:extLst>
          </c:dPt>
          <c:dPt>
            <c:idx val="6"/>
            <c:bubble3D val="0"/>
            <c:spPr>
              <a:solidFill>
                <a:srgbClr val="CC3300"/>
              </a:solidFill>
            </c:spPr>
            <c:extLst>
              <c:ext xmlns:c16="http://schemas.microsoft.com/office/drawing/2014/chart" uri="{C3380CC4-5D6E-409C-BE32-E72D297353CC}">
                <c16:uniqueId val="{0000000D-24F0-4585-922C-0DC75D524B4E}"/>
              </c:ext>
            </c:extLst>
          </c:dPt>
          <c:dLbls>
            <c:dLbl>
              <c:idx val="0"/>
              <c:layout>
                <c:manualLayout>
                  <c:x val="-0.2459715630626004"/>
                  <c:y val="5.11905131732875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F0-4585-922C-0DC75D524B4E}"/>
                </c:ext>
              </c:extLst>
            </c:dLbl>
            <c:dLbl>
              <c:idx val="1"/>
              <c:layout>
                <c:manualLayout>
                  <c:x val="2.0906206941993348E-3"/>
                  <c:y val="-3.62318069645584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F0-4585-922C-0DC75D524B4E}"/>
                </c:ext>
              </c:extLst>
            </c:dLbl>
            <c:dLbl>
              <c:idx val="2"/>
              <c:layout>
                <c:manualLayout>
                  <c:x val="0.16329011141062641"/>
                  <c:y val="-0.1868827581452411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F0-4585-922C-0DC75D524B4E}"/>
                </c:ext>
              </c:extLst>
            </c:dLbl>
            <c:dLbl>
              <c:idx val="3"/>
              <c:layout>
                <c:manualLayout>
                  <c:x val="0.19216036618806673"/>
                  <c:y val="0.1386234722020674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F0-4585-922C-0DC75D524B4E}"/>
                </c:ext>
              </c:extLst>
            </c:dLbl>
            <c:dLbl>
              <c:idx val="4"/>
              <c:layout>
                <c:manualLayout>
                  <c:x val="-0.10632028201234285"/>
                  <c:y val="7.39425112183557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4F0-4585-922C-0DC75D524B4E}"/>
                </c:ext>
              </c:extLst>
            </c:dLbl>
            <c:dLbl>
              <c:idx val="5"/>
              <c:layout>
                <c:manualLayout>
                  <c:x val="-5.0248963561467963E-2"/>
                  <c:y val="6.314304461942257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4F0-4585-922C-0DC75D524B4E}"/>
                </c:ext>
              </c:extLst>
            </c:dLbl>
            <c:dLbl>
              <c:idx val="6"/>
              <c:layout>
                <c:manualLayout>
                  <c:x val="-0.14965335941978575"/>
                  <c:y val="5.940288713910760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4F0-4585-922C-0DC75D524B4E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Feuil1!$A$15:$A$19</c:f>
              <c:strCache>
                <c:ptCount val="5"/>
                <c:pt idx="0">
                  <c:v>luzerne</c:v>
                </c:pt>
                <c:pt idx="1">
                  <c:v>tr. violet</c:v>
                </c:pt>
                <c:pt idx="2">
                  <c:v>fét. des prés</c:v>
                </c:pt>
                <c:pt idx="3">
                  <c:v>dactyle</c:v>
                </c:pt>
                <c:pt idx="4">
                  <c:v>fléole</c:v>
                </c:pt>
              </c:strCache>
            </c:strRef>
          </c:cat>
          <c:val>
            <c:numRef>
              <c:f>Feuil1!$B$15:$B$19</c:f>
              <c:numCache>
                <c:formatCode>0%</c:formatCode>
                <c:ptCount val="5"/>
                <c:pt idx="0">
                  <c:v>0.4</c:v>
                </c:pt>
                <c:pt idx="1">
                  <c:v>0.05</c:v>
                </c:pt>
                <c:pt idx="2">
                  <c:v>0.31</c:v>
                </c:pt>
                <c:pt idx="3">
                  <c:v>0.16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4F0-4585-922C-0DC75D52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fr-F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fr-FR"/>
              <a:t>Mélange OH-440 Extra </a:t>
            </a:r>
          </a:p>
          <a:p>
            <a:pPr>
              <a:defRPr/>
            </a:pPr>
            <a:r>
              <a:rPr lang="fr-FR"/>
              <a:t>(pâturage)</a:t>
            </a:r>
          </a:p>
        </c:rich>
      </c:tx>
      <c:layout>
        <c:manualLayout>
          <c:xMode val="edge"/>
          <c:yMode val="edge"/>
          <c:x val="0.21648042866343448"/>
          <c:y val="2.792363786515653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9640116797830612"/>
          <c:y val="0.34888095680471615"/>
          <c:w val="0.57164073553420225"/>
          <c:h val="0.6345220885718069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CC99"/>
              </a:solidFill>
            </c:spPr>
            <c:extLst>
              <c:ext xmlns:c16="http://schemas.microsoft.com/office/drawing/2014/chart" uri="{C3380CC4-5D6E-409C-BE32-E72D297353CC}">
                <c16:uniqueId val="{00000001-82F1-4B72-B3F6-976B96EE0D98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2F1-4B72-B3F6-976B96EE0D98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5-82F1-4B72-B3F6-976B96EE0D98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82F1-4B72-B3F6-976B96EE0D98}"/>
              </c:ext>
            </c:extLst>
          </c:dPt>
          <c:dPt>
            <c:idx val="4"/>
            <c:bubble3D val="0"/>
            <c:spPr>
              <a:solidFill>
                <a:srgbClr val="CC3300"/>
              </a:solidFill>
            </c:spPr>
            <c:extLst>
              <c:ext xmlns:c16="http://schemas.microsoft.com/office/drawing/2014/chart" uri="{C3380CC4-5D6E-409C-BE32-E72D297353CC}">
                <c16:uniqueId val="{00000009-82F1-4B72-B3F6-976B96EE0D98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B-82F1-4B72-B3F6-976B96EE0D98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</c:spPr>
            <c:extLst>
              <c:ext xmlns:c16="http://schemas.microsoft.com/office/drawing/2014/chart" uri="{C3380CC4-5D6E-409C-BE32-E72D297353CC}">
                <c16:uniqueId val="{0000000D-82F1-4B72-B3F6-976B96EE0D98}"/>
              </c:ext>
            </c:extLst>
          </c:dPt>
          <c:dLbls>
            <c:dLbl>
              <c:idx val="0"/>
              <c:layout>
                <c:manualLayout>
                  <c:x val="2.9622222367522009E-2"/>
                  <c:y val="2.787931862131584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F1-4B72-B3F6-976B96EE0D98}"/>
                </c:ext>
              </c:extLst>
            </c:dLbl>
            <c:dLbl>
              <c:idx val="1"/>
              <c:layout>
                <c:manualLayout>
                  <c:x val="9.1215211144203043E-2"/>
                  <c:y val="9.391263504380904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F1-4B72-B3F6-976B96EE0D98}"/>
                </c:ext>
              </c:extLst>
            </c:dLbl>
            <c:dLbl>
              <c:idx val="3"/>
              <c:layout>
                <c:manualLayout>
                  <c:x val="0.17717848137817527"/>
                  <c:y val="-0.1023945170838764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F1-4B72-B3F6-976B96EE0D98}"/>
                </c:ext>
              </c:extLst>
            </c:dLbl>
            <c:dLbl>
              <c:idx val="4"/>
              <c:layout>
                <c:manualLayout>
                  <c:x val="-4.0973859115146088E-2"/>
                  <c:y val="0.184707608729588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F1-4B72-B3F6-976B96EE0D98}"/>
                </c:ext>
              </c:extLst>
            </c:dLbl>
            <c:dLbl>
              <c:idx val="5"/>
              <c:layout>
                <c:manualLayout>
                  <c:x val="-1.2093793086363555E-2"/>
                  <c:y val="-5.2940439524726832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2F1-4B72-B3F6-976B96EE0D98}"/>
                </c:ext>
              </c:extLst>
            </c:dLbl>
            <c:dLbl>
              <c:idx val="6"/>
              <c:layout>
                <c:manualLayout>
                  <c:x val="2.9945782141000774E-3"/>
                  <c:y val="3.625473899095946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2F1-4B72-B3F6-976B96EE0D98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Feuil1!$A$24:$A$29</c:f>
              <c:strCache>
                <c:ptCount val="6"/>
                <c:pt idx="0">
                  <c:v>tr. blanc</c:v>
                </c:pt>
                <c:pt idx="1">
                  <c:v>tr. violet</c:v>
                </c:pt>
                <c:pt idx="2">
                  <c:v>RGA</c:v>
                </c:pt>
                <c:pt idx="3">
                  <c:v>pât. des prés</c:v>
                </c:pt>
                <c:pt idx="4">
                  <c:v>fét. rouge</c:v>
                </c:pt>
                <c:pt idx="5">
                  <c:v>fléole</c:v>
                </c:pt>
              </c:strCache>
            </c:strRef>
          </c:cat>
          <c:val>
            <c:numRef>
              <c:f>Feuil1!$B$24:$B$29</c:f>
              <c:numCache>
                <c:formatCode>0%</c:formatCode>
                <c:ptCount val="6"/>
                <c:pt idx="0">
                  <c:v>0.09</c:v>
                </c:pt>
                <c:pt idx="1">
                  <c:v>0.03</c:v>
                </c:pt>
                <c:pt idx="2">
                  <c:v>0.32</c:v>
                </c:pt>
                <c:pt idx="3">
                  <c:v>0.31</c:v>
                </c:pt>
                <c:pt idx="4">
                  <c:v>0.16</c:v>
                </c:pt>
                <c:pt idx="5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2F1-4B72-B3F6-976B96EE0D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 b="1"/>
      </a:pPr>
      <a:endParaRPr lang="fr-F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347546198173879"/>
          <c:y val="6.9544364508393283E-2"/>
          <c:w val="0.79924199429999521"/>
          <c:h val="0.746572773418235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RGA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Sheet1!$B$2:$F$2</c:f>
              <c:numCache>
                <c:formatCode>General</c:formatCode>
                <c:ptCount val="5"/>
                <c:pt idx="0">
                  <c:v>70</c:v>
                </c:pt>
                <c:pt idx="1">
                  <c:v>99</c:v>
                </c:pt>
                <c:pt idx="2">
                  <c:v>90</c:v>
                </c:pt>
                <c:pt idx="3">
                  <c:v>75</c:v>
                </c:pt>
                <c:pt idx="4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93-4E25-83AF-0CEDCF9173A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Fétuque élevée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Sheet1!$B$3:$F$3</c:f>
              <c:numCache>
                <c:formatCode>General</c:formatCode>
                <c:ptCount val="5"/>
                <c:pt idx="0">
                  <c:v>58</c:v>
                </c:pt>
                <c:pt idx="1">
                  <c:v>99</c:v>
                </c:pt>
                <c:pt idx="2">
                  <c:v>75</c:v>
                </c:pt>
                <c:pt idx="3">
                  <c:v>25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93-4E25-83AF-0CEDCF9173A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Dactyle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Sheet1!$B$4:$F$4</c:f>
              <c:numCache>
                <c:formatCode>General</c:formatCode>
                <c:ptCount val="5"/>
                <c:pt idx="0">
                  <c:v>56</c:v>
                </c:pt>
                <c:pt idx="1">
                  <c:v>99</c:v>
                </c:pt>
                <c:pt idx="2">
                  <c:v>78</c:v>
                </c:pt>
                <c:pt idx="3">
                  <c:v>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E93-4E25-83AF-0CEDCF9173A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Fléole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Sheet1!$B$5:$F$5</c:f>
              <c:numCache>
                <c:formatCode>General</c:formatCode>
                <c:ptCount val="5"/>
                <c:pt idx="0">
                  <c:v>75</c:v>
                </c:pt>
                <c:pt idx="1">
                  <c:v>99</c:v>
                </c:pt>
                <c:pt idx="2">
                  <c:v>45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E93-4E25-83AF-0CEDCF9173A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Trèfle blanc</c:v>
                </c:pt>
              </c:strCache>
            </c:strRef>
          </c:tx>
          <c:xVal>
            <c:numRef>
              <c:f>Sheet1!$B$1:$F$1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xVal>
          <c:yVal>
            <c:numRef>
              <c:f>Sheet1!$B$6:$F$6</c:f>
              <c:numCache>
                <c:formatCode>General</c:formatCode>
                <c:ptCount val="5"/>
                <c:pt idx="1">
                  <c:v>80</c:v>
                </c:pt>
                <c:pt idx="2">
                  <c:v>20</c:v>
                </c:pt>
                <c:pt idx="3">
                  <c:v>5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E93-4E25-83AF-0CEDCF917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55840"/>
        <c:axId val="213157760"/>
      </c:scatterChart>
      <c:valAx>
        <c:axId val="213155840"/>
        <c:scaling>
          <c:orientation val="minMax"/>
          <c:max val="7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Profondeur de semis (en cm)</a:t>
                </a:r>
              </a:p>
            </c:rich>
          </c:tx>
          <c:layout>
            <c:manualLayout>
              <c:xMode val="edge"/>
              <c:yMode val="edge"/>
              <c:x val="0.29982467489014297"/>
              <c:y val="0.913127559055118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 b="1"/>
            </a:pPr>
            <a:endParaRPr lang="fr-FR"/>
          </a:p>
        </c:txPr>
        <c:crossAx val="213157760"/>
        <c:crosses val="autoZero"/>
        <c:crossBetween val="midCat"/>
        <c:majorUnit val="1"/>
      </c:valAx>
      <c:valAx>
        <c:axId val="21315776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fr-FR" sz="1400"/>
                  <a:t>Taux</a:t>
                </a:r>
                <a:r>
                  <a:rPr lang="fr-FR" sz="1400" baseline="0"/>
                  <a:t> de levée (%)</a:t>
                </a:r>
                <a:endParaRPr lang="fr-FR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/>
            </a:pPr>
            <a:endParaRPr lang="fr-FR"/>
          </a:p>
        </c:txPr>
        <c:crossAx val="21315584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fr-FR"/>
              <a:t>Production de biomasse et de MAT sur l'année (méteil + prairie)</a:t>
            </a:r>
          </a:p>
        </c:rich>
      </c:tx>
      <c:layout>
        <c:manualLayout>
          <c:xMode val="edge"/>
          <c:yMode val="edge"/>
          <c:x val="0.15222604547085769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2376577090062134"/>
          <c:y val="0.10795795416670877"/>
          <c:w val="0.72339619985726633"/>
          <c:h val="0.601368787306460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description!$B$4</c:f>
              <c:strCache>
                <c:ptCount val="1"/>
                <c:pt idx="0">
                  <c:v>CERPRO</c:v>
                </c:pt>
              </c:strCache>
            </c:strRef>
          </c:tx>
          <c:spPr>
            <a:solidFill>
              <a:srgbClr val="E0773C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description!$C$2:$I$3</c:f>
              <c:multiLvlStrCache>
                <c:ptCount val="7"/>
                <c:lvl>
                  <c:pt idx="0">
                    <c:v>Protéa + </c:v>
                  </c:pt>
                  <c:pt idx="1">
                    <c:v>Mixte </c:v>
                  </c:pt>
                  <c:pt idx="2">
                    <c:v>Protéa + </c:v>
                  </c:pt>
                  <c:pt idx="3">
                    <c:v>Mixte </c:v>
                  </c:pt>
                  <c:pt idx="4">
                    <c:v>Protéa + </c:v>
                  </c:pt>
                  <c:pt idx="5">
                    <c:v>Mixte </c:v>
                  </c:pt>
                  <c:pt idx="6">
                    <c:v>Cer +</c:v>
                  </c:pt>
                </c:lvl>
                <c:lvl>
                  <c:pt idx="0">
                    <c:v>Récolte précoce</c:v>
                  </c:pt>
                  <c:pt idx="2">
                    <c:v>Récolte intermédiaire</c:v>
                  </c:pt>
                  <c:pt idx="4">
                    <c:v>Récolte tardive</c:v>
                  </c:pt>
                </c:lvl>
              </c:multiLvlStrCache>
            </c:multiLvlStrRef>
          </c:cat>
          <c:val>
            <c:numRef>
              <c:f>description!$C$4:$I$4</c:f>
              <c:numCache>
                <c:formatCode>0.0</c:formatCode>
                <c:ptCount val="7"/>
                <c:pt idx="0">
                  <c:v>5.69</c:v>
                </c:pt>
                <c:pt idx="1">
                  <c:v>6.806</c:v>
                </c:pt>
                <c:pt idx="2">
                  <c:v>8.048</c:v>
                </c:pt>
                <c:pt idx="3">
                  <c:v>8.6549999999999994</c:v>
                </c:pt>
                <c:pt idx="4">
                  <c:v>9.6959999999999997</c:v>
                </c:pt>
                <c:pt idx="5">
                  <c:v>11.164999999999999</c:v>
                </c:pt>
                <c:pt idx="6">
                  <c:v>10.784000000000001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1B-44D4-A6AB-F7C3E2078852}"/>
            </c:ext>
          </c:extLst>
        </c:ser>
        <c:ser>
          <c:idx val="1"/>
          <c:order val="1"/>
          <c:tx>
            <c:strRef>
              <c:f>description!$B$5</c:f>
              <c:strCache>
                <c:ptCount val="1"/>
                <c:pt idx="0">
                  <c:v>Prairie fin print/été</c:v>
                </c:pt>
              </c:strCache>
            </c:strRef>
          </c:tx>
          <c:spPr>
            <a:solidFill>
              <a:srgbClr val="98C723">
                <a:lumMod val="60000"/>
                <a:lumOff val="40000"/>
              </a:srgbClr>
            </a:solidFill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description!$C$2:$I$3</c:f>
              <c:multiLvlStrCache>
                <c:ptCount val="7"/>
                <c:lvl>
                  <c:pt idx="0">
                    <c:v>Protéa + </c:v>
                  </c:pt>
                  <c:pt idx="1">
                    <c:v>Mixte </c:v>
                  </c:pt>
                  <c:pt idx="2">
                    <c:v>Protéa + </c:v>
                  </c:pt>
                  <c:pt idx="3">
                    <c:v>Mixte </c:v>
                  </c:pt>
                  <c:pt idx="4">
                    <c:v>Protéa + </c:v>
                  </c:pt>
                  <c:pt idx="5">
                    <c:v>Mixte </c:v>
                  </c:pt>
                  <c:pt idx="6">
                    <c:v>Cer +</c:v>
                  </c:pt>
                </c:lvl>
                <c:lvl>
                  <c:pt idx="0">
                    <c:v>Récolte précoce</c:v>
                  </c:pt>
                  <c:pt idx="2">
                    <c:v>Récolte intermédiaire</c:v>
                  </c:pt>
                  <c:pt idx="4">
                    <c:v>Récolte tardive</c:v>
                  </c:pt>
                </c:lvl>
              </c:multiLvlStrCache>
            </c:multiLvlStrRef>
          </c:cat>
          <c:val>
            <c:numRef>
              <c:f>description!$C$5:$I$5</c:f>
              <c:numCache>
                <c:formatCode>0.000</c:formatCode>
                <c:ptCount val="7"/>
                <c:pt idx="0">
                  <c:v>2.5169999999999999</c:v>
                </c:pt>
                <c:pt idx="1">
                  <c:v>2.133</c:v>
                </c:pt>
                <c:pt idx="2">
                  <c:v>1.4370000000000001</c:v>
                </c:pt>
                <c:pt idx="3">
                  <c:v>1.1539999999999999</c:v>
                </c:pt>
                <c:pt idx="4">
                  <c:v>0.60099999999999998</c:v>
                </c:pt>
                <c:pt idx="5">
                  <c:v>0.437</c:v>
                </c:pt>
                <c:pt idx="6">
                  <c:v>0.44700000000000001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1B-44D4-A6AB-F7C3E2078852}"/>
            </c:ext>
          </c:extLst>
        </c:ser>
        <c:ser>
          <c:idx val="2"/>
          <c:order val="2"/>
          <c:tx>
            <c:strRef>
              <c:f>description!$B$6</c:f>
              <c:strCache>
                <c:ptCount val="1"/>
                <c:pt idx="0">
                  <c:v>Prairie automne </c:v>
                </c:pt>
              </c:strCache>
            </c:strRef>
          </c:tx>
          <c:spPr>
            <a:solidFill>
              <a:srgbClr val="98C723">
                <a:lumMod val="75000"/>
              </a:srgbClr>
            </a:solidFill>
          </c:spPr>
          <c:invertIfNegative val="0"/>
          <c:dLbls>
            <c:dLbl>
              <c:idx val="3"/>
              <c:layout>
                <c:manualLayout>
                  <c:x val="0"/>
                  <c:y val="2.04290535111682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1B-44D4-A6AB-F7C3E2078852}"/>
                </c:ext>
              </c:extLst>
            </c:dLbl>
            <c:dLbl>
              <c:idx val="5"/>
              <c:layout>
                <c:manualLayout>
                  <c:x val="0"/>
                  <c:y val="-1.02249488752556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1B-44D4-A6AB-F7C3E2078852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description!$C$2:$I$3</c:f>
              <c:multiLvlStrCache>
                <c:ptCount val="7"/>
                <c:lvl>
                  <c:pt idx="0">
                    <c:v>Protéa + </c:v>
                  </c:pt>
                  <c:pt idx="1">
                    <c:v>Mixte </c:v>
                  </c:pt>
                  <c:pt idx="2">
                    <c:v>Protéa + </c:v>
                  </c:pt>
                  <c:pt idx="3">
                    <c:v>Mixte </c:v>
                  </c:pt>
                  <c:pt idx="4">
                    <c:v>Protéa + </c:v>
                  </c:pt>
                  <c:pt idx="5">
                    <c:v>Mixte </c:v>
                  </c:pt>
                  <c:pt idx="6">
                    <c:v>Cer +</c:v>
                  </c:pt>
                </c:lvl>
                <c:lvl>
                  <c:pt idx="0">
                    <c:v>Récolte précoce</c:v>
                  </c:pt>
                  <c:pt idx="2">
                    <c:v>Récolte intermédiaire</c:v>
                  </c:pt>
                  <c:pt idx="4">
                    <c:v>Récolte tardive</c:v>
                  </c:pt>
                </c:lvl>
              </c:multiLvlStrCache>
            </c:multiLvlStrRef>
          </c:cat>
          <c:val>
            <c:numRef>
              <c:f>description!$C$6:$I$6</c:f>
              <c:numCache>
                <c:formatCode>0.000</c:formatCode>
                <c:ptCount val="7"/>
                <c:pt idx="0">
                  <c:v>1.631</c:v>
                </c:pt>
                <c:pt idx="1">
                  <c:v>1.5640000000000001</c:v>
                </c:pt>
                <c:pt idx="2">
                  <c:v>1.603</c:v>
                </c:pt>
                <c:pt idx="3">
                  <c:v>1.5069999999999999</c:v>
                </c:pt>
                <c:pt idx="4">
                  <c:v>1.6970000000000001</c:v>
                </c:pt>
                <c:pt idx="5">
                  <c:v>1.5620000000000001</c:v>
                </c:pt>
                <c:pt idx="6">
                  <c:v>1.6579999999999999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1B-44D4-A6AB-F7C3E2078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483840"/>
        <c:axId val="186485760"/>
      </c:barChart>
      <c:lineChart>
        <c:grouping val="standard"/>
        <c:varyColors val="0"/>
        <c:ser>
          <c:idx val="3"/>
          <c:order val="3"/>
          <c:tx>
            <c:strRef>
              <c:f>description!$B$17</c:f>
              <c:strCache>
                <c:ptCount val="1"/>
                <c:pt idx="0">
                  <c:v>MAT/ha produite sur l'année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15"/>
            <c:spPr>
              <a:solidFill>
                <a:schemeClr val="tx1"/>
              </a:solidFill>
              <a:ln>
                <a:noFill/>
              </a:ln>
            </c:spPr>
          </c:marker>
          <c:val>
            <c:numRef>
              <c:f>description!$C$17:$I$17</c:f>
              <c:numCache>
                <c:formatCode>0</c:formatCode>
                <c:ptCount val="7"/>
                <c:pt idx="0">
                  <c:v>1547.0210000000002</c:v>
                </c:pt>
                <c:pt idx="1">
                  <c:v>1495.6280000000002</c:v>
                </c:pt>
                <c:pt idx="2">
                  <c:v>1636.1310000000003</c:v>
                </c:pt>
                <c:pt idx="3">
                  <c:v>1396.4950000000001</c:v>
                </c:pt>
                <c:pt idx="4">
                  <c:v>1617.511</c:v>
                </c:pt>
                <c:pt idx="5">
                  <c:v>1527.759</c:v>
                </c:pt>
                <c:pt idx="6">
                  <c:v>1229.4499999999998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61B-44D4-A6AB-F7C3E2078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432000"/>
        <c:axId val="189175680"/>
      </c:lineChart>
      <c:catAx>
        <c:axId val="186483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6485760"/>
        <c:crosses val="autoZero"/>
        <c:auto val="1"/>
        <c:lblAlgn val="ctr"/>
        <c:lblOffset val="100"/>
        <c:noMultiLvlLbl val="0"/>
      </c:catAx>
      <c:valAx>
        <c:axId val="186485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Cumul de biomasse en TMS/ha/an</a:t>
                </a:r>
              </a:p>
            </c:rich>
          </c:tx>
          <c:layout>
            <c:manualLayout>
              <c:xMode val="edge"/>
              <c:yMode val="edge"/>
              <c:x val="1.6011050561237077E-2"/>
              <c:y val="0.12078483746627021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186483840"/>
        <c:crosses val="autoZero"/>
        <c:crossBetween val="between"/>
      </c:valAx>
      <c:valAx>
        <c:axId val="18917568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Production MAT en kg MAT/ha/an</a:t>
                </a:r>
              </a:p>
            </c:rich>
          </c:tx>
          <c:layout>
            <c:manualLayout>
              <c:xMode val="edge"/>
              <c:yMode val="edge"/>
              <c:x val="0.96062160701541632"/>
              <c:y val="0.11080713254082879"/>
            </c:manualLayout>
          </c:layout>
          <c:overlay val="0"/>
        </c:title>
        <c:numFmt formatCode="0" sourceLinked="1"/>
        <c:majorTickMark val="out"/>
        <c:minorTickMark val="none"/>
        <c:tickLblPos val="nextTo"/>
        <c:crossAx val="190432000"/>
        <c:crosses val="max"/>
        <c:crossBetween val="between"/>
      </c:valAx>
      <c:catAx>
        <c:axId val="190432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89175680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05"/>
          <c:y val="0.90755156755712285"/>
          <c:w val="0.9"/>
          <c:h val="9.2448432442877163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fr-F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43A5-0EC7-47E9-A6A8-80BAC0B21970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AC095-32C1-440F-AC41-537277D4FE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05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F825D-A4A7-4E9A-9AB4-81E04C6DA4F2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E4C20-9FA7-482E-87F7-BE4E8E555C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85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CAS 1:</a:t>
            </a:r>
            <a:r>
              <a:rPr lang="fr-FR" baseline="0" dirty="0"/>
              <a:t> Fétuque élevée – pâturin– RGA – TB – TH – lotier (prairie multi espèce)</a:t>
            </a:r>
          </a:p>
          <a:p>
            <a:endParaRPr lang="fr-FR" baseline="0" dirty="0"/>
          </a:p>
          <a:p>
            <a:r>
              <a:rPr lang="fr-FR" baseline="0" dirty="0"/>
              <a:t>CAS 2: Luzerne + Dactyle et ou Fétuque élevée (mélange simple car </a:t>
            </a:r>
            <a:r>
              <a:rPr lang="fr-FR" baseline="0" dirty="0" err="1"/>
              <a:t>obj</a:t>
            </a:r>
            <a:r>
              <a:rPr lang="fr-FR" baseline="0" dirty="0"/>
              <a:t> 3 ans)</a:t>
            </a:r>
          </a:p>
          <a:p>
            <a:endParaRPr lang="fr-FR" baseline="0" dirty="0"/>
          </a:p>
          <a:p>
            <a:r>
              <a:rPr lang="fr-FR" baseline="0" dirty="0"/>
              <a:t>CAS 3: RGA + TB (mélange simple car rotation rapide)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235F5-CAA4-40F4-9D8E-981A8622020D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17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26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18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6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19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5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exemple avec  : Mixte</a:t>
            </a:r>
            <a:r>
              <a:rPr lang="fr-FR" baseline="0" dirty="0"/>
              <a:t> fauche/pâturage – 3 à 5 ans – sain hiver – séchant été</a:t>
            </a:r>
          </a:p>
          <a:p>
            <a:endParaRPr lang="fr-FR" baseline="0" dirty="0"/>
          </a:p>
          <a:p>
            <a:r>
              <a:rPr lang="fr-FR" baseline="0" dirty="0"/>
              <a:t>Exemple sur les RGA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94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DC976A0-3AC6-456C-B463-FB95CAD0F8A9}" type="slidenum">
              <a:rPr lang="fr-FR" smtClean="0"/>
              <a:pPr eaLnBrk="1" hangingPunct="1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Coût d’implantation des prairies: 150 à 200 €/ha de semences + 22 € de </a:t>
            </a:r>
            <a:r>
              <a:rPr lang="fr-FR" dirty="0" err="1"/>
              <a:t>méca</a:t>
            </a:r>
            <a:r>
              <a:rPr lang="fr-FR" dirty="0"/>
              <a:t> implantation (hors MO)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E59E3-4EDE-4C25-87EA-F8BD4F23DB00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29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7C57B-8744-47A3-BDF9-3891AAF18D1E}" type="slidenum">
              <a:rPr lang="fr-FR" smtClean="0">
                <a:solidFill>
                  <a:prstClr val="black"/>
                </a:solidFill>
              </a:rPr>
              <a:pPr/>
              <a:t>36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6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Thorigné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456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altLang="fr-FR" b="1" dirty="0"/>
              <a:t>Prairies 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altLang="fr-FR" sz="1200" dirty="0"/>
              <a:t>Prairie à flore variée (sites de Thorigné, </a:t>
            </a:r>
            <a:r>
              <a:rPr lang="fr-FR" altLang="fr-FR" sz="1200" dirty="0" err="1"/>
              <a:t>Etablières</a:t>
            </a:r>
            <a:r>
              <a:rPr lang="fr-FR" altLang="fr-FR" sz="1200" dirty="0"/>
              <a:t> et Mayenne) : 10 kg de fétuque élevée, 8 kg de RGA, 3 kg de trèfle blanc, 3 kg de trèfle hybride.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altLang="fr-FR" sz="1200" dirty="0"/>
              <a:t>Prairie d’association (à Derval) : 20 kg/ha RGA et 3 kg/ha de trèfle blanc.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90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 poser la question de qu’est-ce que vous avez besoin pour vos animaux.</a:t>
            </a:r>
          </a:p>
          <a:p>
            <a:r>
              <a:rPr lang="fr-FR" dirty="0"/>
              <a:t>Observation: entre le début de l’épiaison et la floraison, il y a 3 semaines et si on prend la valeur du RG, les valeurs alimentaires se divisent par 2 sur ce laps de temps.</a:t>
            </a:r>
          </a:p>
          <a:p>
            <a:r>
              <a:rPr lang="fr-FR" dirty="0">
                <a:sym typeface="Wingdings" panose="05000000000000000000" pitchFamily="2" charset="2"/>
              </a:rPr>
              <a:t> Nécessité d’associer pour assurer une bonne VA.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016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09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les légumineuses, on part de plus haut dans la MAT, donc même s’il y a une baisse, on a tout de même un équilibre de la ration.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99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E4C20-9FA7-482E-87F7-BE4E8E555C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48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4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56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fld id="{E41BF994-3F5F-4A0C-B6A6-511F67204CB1}" type="slidenum">
              <a:rPr lang="fr-FR" sz="1200"/>
              <a:pPr/>
              <a:t>11</a:t>
            </a:fld>
            <a:endParaRPr lang="fr-F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fld id="{B0E9D269-A911-4587-93DC-BA6646B5E4B5}" type="slidenum">
              <a:rPr lang="fr-FR" sz="1200"/>
              <a:pPr/>
              <a:t>12</a:t>
            </a:fld>
            <a:endParaRPr lang="fr-FR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5488" y="509588"/>
            <a:ext cx="3398837" cy="2549525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99728-EA1A-4065-99EE-CEEF62D0BD72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Z:\SGENERAL\Communication\logos\Chambre 2010\logo_CA_Maine_Loire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7"/>
          <a:stretch>
            <a:fillRect/>
          </a:stretch>
        </p:blipFill>
        <p:spPr bwMode="auto">
          <a:xfrm>
            <a:off x="468313" y="3357564"/>
            <a:ext cx="217170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81000"/>
            <a:ext cx="6248400" cy="1524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fr-FR" noProof="0"/>
              <a:t>Modifiez le style du titre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905000"/>
            <a:ext cx="4648200" cy="1752600"/>
          </a:xfr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466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3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5"/>
            <a:ext cx="8342312" cy="67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0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1818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ercle haut pw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"/>
            <a:ext cx="2895600" cy="276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4" y="6186488"/>
            <a:ext cx="824388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437077"/>
            <a:ext cx="12954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2852937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rgbClr val="0091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403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611188" y="1195388"/>
            <a:ext cx="6769100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bandeau bas pw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5"/>
            <a:ext cx="8342312" cy="67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 baseline="0">
                <a:latin typeface="Verdana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61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ndeau bas p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6176965"/>
            <a:ext cx="8342312" cy="67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58763"/>
            <a:ext cx="1079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5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8687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eau bas p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9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 rot="5400000" flipH="1">
            <a:off x="4679960" y="3321051"/>
            <a:ext cx="6264275" cy="0"/>
          </a:xfrm>
          <a:prstGeom prst="line">
            <a:avLst/>
          </a:prstGeom>
          <a:noFill/>
          <a:ln w="19050">
            <a:solidFill>
              <a:srgbClr val="0091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9" descr="fleche_gr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5661027"/>
            <a:ext cx="914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5522032" y="2406960"/>
            <a:ext cx="5544616" cy="96396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7977" y="1124744"/>
            <a:ext cx="6838528" cy="41148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929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9315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Cliquez pour modifier le style du titre du masque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Cliquez pour modifier les styles du texte du masque</a:t>
            </a:r>
          </a:p>
          <a:p>
            <a:pPr lvl="1"/>
            <a:r>
              <a:rPr lang="en-US" altLang="fr-FR"/>
              <a:t>Deuxième niveau</a:t>
            </a:r>
          </a:p>
          <a:p>
            <a:pPr lvl="2"/>
            <a:r>
              <a:rPr lang="en-US" altLang="fr-FR"/>
              <a:t>Troisième niveau</a:t>
            </a:r>
          </a:p>
          <a:p>
            <a:pPr lvl="3"/>
            <a:r>
              <a:rPr lang="en-US" altLang="fr-FR"/>
              <a:t>Quatrième niveau</a:t>
            </a:r>
          </a:p>
          <a:p>
            <a:pPr lvl="4"/>
            <a:r>
              <a:rPr lang="en-US" alt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494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9139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be-book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lantesfourrageres.org/pages/choix.ph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5.jpeg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fr-FR" dirty="0"/>
              <a:t>Choix des espèces et des variétés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/>
        </p:blipFill>
        <p:spPr>
          <a:xfrm>
            <a:off x="539553" y="3515406"/>
            <a:ext cx="2140997" cy="11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772400" cy="963613"/>
          </a:xfrm>
        </p:spPr>
        <p:txBody>
          <a:bodyPr/>
          <a:lstStyle/>
          <a:p>
            <a:r>
              <a:rPr lang="fr-FR" dirty="0"/>
              <a:t>Jouer la complémentarité entre les prairies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5294" r="33920" b="65260"/>
          <a:stretch/>
        </p:blipFill>
        <p:spPr bwMode="auto">
          <a:xfrm>
            <a:off x="2392327" y="1441150"/>
            <a:ext cx="5146158" cy="292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7544" y="1197332"/>
            <a:ext cx="5616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>
                <a:solidFill>
                  <a:srgbClr val="009900"/>
                </a:solidFill>
              </a:rPr>
              <a:t>Des limites à l’association RGA-TB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7544" y="4492277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009900"/>
                </a:solidFill>
              </a:rPr>
              <a:t>Des voies d’amélioration possibles:</a:t>
            </a:r>
          </a:p>
          <a:p>
            <a:pPr marL="285750" indent="-28575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</a:rPr>
              <a:t>Des prairies plus précoces pour le démarrage…</a:t>
            </a:r>
          </a:p>
          <a:p>
            <a:pPr marL="285750" indent="-28575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</a:rPr>
              <a:t>Des prairies multi-espèces plus robustes et plus productives…</a:t>
            </a:r>
          </a:p>
          <a:p>
            <a:pPr marL="285750" indent="-28575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</a:rPr>
              <a:t>Des légumineuses de fauche pour combler le trou d’été…</a:t>
            </a:r>
          </a:p>
        </p:txBody>
      </p:sp>
      <p:sp>
        <p:nvSpPr>
          <p:cNvPr id="7" name="Ellipse 6"/>
          <p:cNvSpPr/>
          <p:nvPr/>
        </p:nvSpPr>
        <p:spPr>
          <a:xfrm>
            <a:off x="6444208" y="4653136"/>
            <a:ext cx="1584176" cy="45963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RGH-TV</a:t>
            </a:r>
          </a:p>
        </p:txBody>
      </p:sp>
      <p:sp>
        <p:nvSpPr>
          <p:cNvPr id="8" name="Ellipse 7"/>
          <p:cNvSpPr/>
          <p:nvPr/>
        </p:nvSpPr>
        <p:spPr>
          <a:xfrm>
            <a:off x="7171568" y="5647457"/>
            <a:ext cx="1864927" cy="45963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Luz</a:t>
            </a: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TV…</a:t>
            </a:r>
          </a:p>
        </p:txBody>
      </p:sp>
    </p:spTree>
    <p:extLst>
      <p:ext uri="{BB962C8B-B14F-4D97-AF65-F5344CB8AC3E}">
        <p14:creationId xmlns:p14="http://schemas.microsoft.com/office/powerpoint/2010/main" val="385164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3491880" y="4869160"/>
            <a:ext cx="4850000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b="1" dirty="0">
                <a:solidFill>
                  <a:srgbClr val="7030A0"/>
                </a:solidFill>
                <a:latin typeface="+mn-lt"/>
              </a:rPr>
              <a:t>Composition de la prairie multi - espèces : RGA demi - tardif, Fétuque élevée, trèfle blanc, trèfle hybride, lotier corniculé</a:t>
            </a:r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962982"/>
              </p:ext>
            </p:extLst>
          </p:nvPr>
        </p:nvGraphicFramePr>
        <p:xfrm>
          <a:off x="3275856" y="1203325"/>
          <a:ext cx="5184576" cy="371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3" imgW="3686500" imgH="2543383" progId="Excel.Sheet.8">
                  <p:embed/>
                </p:oleObj>
              </mc:Choice>
              <mc:Fallback>
                <p:oleObj name="Feuille de calcul" r:id="rId3" imgW="3686500" imgH="254338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203325"/>
                        <a:ext cx="5184576" cy="3711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79512" y="1916832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n-lt"/>
              </a:rPr>
              <a:t>Meilleure production que le RGA-TB :</a:t>
            </a:r>
          </a:p>
          <a:p>
            <a:endParaRPr lang="fr-FR" sz="2000" dirty="0">
              <a:latin typeface="+mn-lt"/>
            </a:endParaRPr>
          </a:p>
          <a:p>
            <a:r>
              <a:rPr lang="fr-FR" sz="2000" b="1" dirty="0">
                <a:solidFill>
                  <a:srgbClr val="7030A0"/>
                </a:solidFill>
                <a:latin typeface="+mn-lt"/>
              </a:rPr>
              <a:t>+ 1,5 t MS/ha </a:t>
            </a:r>
            <a:r>
              <a:rPr lang="fr-FR" sz="2000" dirty="0">
                <a:latin typeface="+mn-lt"/>
              </a:rPr>
              <a:t>sur 3 essais y compris sur sols profonds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516216" y="12687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err="1">
                <a:latin typeface="+mn-lt"/>
              </a:rPr>
              <a:t>Thorigné</a:t>
            </a:r>
            <a:r>
              <a:rPr lang="fr-FR" sz="1200" b="1" i="1" dirty="0">
                <a:latin typeface="+mn-lt"/>
              </a:rPr>
              <a:t> d’Anjou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Intérêts des prairies </a:t>
            </a:r>
            <a:r>
              <a:rPr lang="fr-FR" sz="3200" dirty="0" err="1"/>
              <a:t>multi-espèces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38076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518509"/>
              </p:ext>
            </p:extLst>
          </p:nvPr>
        </p:nvGraphicFramePr>
        <p:xfrm>
          <a:off x="3563888" y="1412776"/>
          <a:ext cx="5569596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3" imgW="3715038" imgH="2391314" progId="Excel.Sheet.8">
                  <p:embed/>
                </p:oleObj>
              </mc:Choice>
              <mc:Fallback>
                <p:oleObj name="Feuille de calcul" r:id="rId3" imgW="3715038" imgH="2391314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412776"/>
                        <a:ext cx="5569596" cy="34563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983760" y="1444823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err="1">
                <a:latin typeface="+mn-lt"/>
              </a:rPr>
              <a:t>Thorigné</a:t>
            </a:r>
            <a:r>
              <a:rPr lang="fr-FR" sz="1400" b="1" i="1" dirty="0">
                <a:latin typeface="+mn-lt"/>
              </a:rPr>
              <a:t> d’Anjou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491880" y="4869160"/>
            <a:ext cx="4850000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b="1" dirty="0">
                <a:solidFill>
                  <a:srgbClr val="7030A0"/>
                </a:solidFill>
                <a:latin typeface="+mn-lt"/>
              </a:rPr>
              <a:t>Composition de la prairie multi - espèces : RGA demi - tardif, Fétuque élevée, trèfle blanc, trèfle hybride, lotier corniculé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79512" y="1268760"/>
            <a:ext cx="3312368" cy="3391585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>
                <a:solidFill>
                  <a:srgbClr val="7030A0"/>
                </a:solidFill>
              </a:rPr>
              <a:t>Moins de variations de production entre années </a:t>
            </a:r>
          </a:p>
          <a:p>
            <a:pPr marL="0" indent="0">
              <a:buNone/>
            </a:pPr>
            <a:r>
              <a:rPr lang="fr-FR" sz="2000" b="1" dirty="0">
                <a:solidFill>
                  <a:srgbClr val="7030A0"/>
                </a:solidFill>
              </a:rPr>
              <a:t>qu’avec du RGA-TB  </a:t>
            </a:r>
            <a:r>
              <a:rPr lang="fr-FR" sz="2000" dirty="0"/>
              <a:t>: </a:t>
            </a:r>
          </a:p>
          <a:p>
            <a:pPr marL="0" indent="0">
              <a:buNone/>
            </a:pPr>
            <a:r>
              <a:rPr lang="fr-FR" sz="1600" dirty="0"/>
              <a:t>environ 15% de variation en moins sur 3 essais de 3 ans à la ferme de </a:t>
            </a:r>
            <a:r>
              <a:rPr lang="fr-FR" sz="1600" dirty="0" err="1"/>
              <a:t>Thorigné</a:t>
            </a:r>
            <a:r>
              <a:rPr lang="fr-FR" sz="1600" dirty="0"/>
              <a:t> d’Anjou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Grande </a:t>
            </a:r>
            <a:r>
              <a:rPr lang="fr-FR" sz="2000" b="1" dirty="0">
                <a:solidFill>
                  <a:srgbClr val="7030A0"/>
                </a:solidFill>
              </a:rPr>
              <a:t>souplesse dans les rythmes d’utilisation </a:t>
            </a:r>
          </a:p>
          <a:p>
            <a:pPr marL="0" indent="0">
              <a:buNone/>
            </a:pPr>
            <a:r>
              <a:rPr lang="fr-FR" sz="2000" dirty="0"/>
              <a:t>permise par la digestibilité élevée des légumineuses et du RGA</a:t>
            </a:r>
            <a:r>
              <a:rPr lang="fr-FR" dirty="0"/>
              <a:t>.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Intérêts des prairies </a:t>
            </a:r>
            <a:r>
              <a:rPr lang="fr-FR" sz="3200" dirty="0" err="1"/>
              <a:t>multi-espèces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846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61482"/>
              </p:ext>
            </p:extLst>
          </p:nvPr>
        </p:nvGraphicFramePr>
        <p:xfrm>
          <a:off x="755576" y="1240979"/>
          <a:ext cx="6419405" cy="284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2" imgW="3726074" imgH="1653595" progId="Excel.Sheet.8">
                  <p:embed/>
                </p:oleObj>
              </mc:Choice>
              <mc:Fallback>
                <p:oleObj name="Feuille de calcul" r:id="rId2" imgW="3726074" imgH="1653595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240979"/>
                        <a:ext cx="6419405" cy="2845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4077072"/>
            <a:ext cx="871296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marL="342900" indent="-342900" eaLnBrk="1" hangingPunct="1">
              <a:buFont typeface="Wingdings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Une </a:t>
            </a:r>
            <a:r>
              <a:rPr lang="fr-FR" sz="1800" b="1" dirty="0">
                <a:solidFill>
                  <a:srgbClr val="7030A0"/>
                </a:solidFill>
              </a:rPr>
              <a:t>valeur nutritive satisfaisante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Légèrement inférieure au RGA-TB : -</a:t>
            </a:r>
            <a:r>
              <a:rPr lang="fr-FR" sz="1600" dirty="0">
                <a:solidFill>
                  <a:schemeClr val="tx1"/>
                </a:solidFill>
              </a:rPr>
              <a:t>5 à -8% soit compte tenu du rendement + 1200 à + 800 UFL/ha</a:t>
            </a:r>
            <a:endParaRPr lang="fr-FR" sz="1800" dirty="0">
              <a:solidFill>
                <a:schemeClr val="tx1"/>
              </a:solidFill>
            </a:endParaRPr>
          </a:p>
          <a:p>
            <a:pPr marL="800100" lvl="1" indent="-342900" eaLnBrk="1" hangingPunct="1">
              <a:buFont typeface="Arial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Une valeur azotée élevée :≥ à 90 g PDIN par UFL</a:t>
            </a:r>
          </a:p>
          <a:p>
            <a:pPr marL="800100" lvl="1" indent="-342900" eaLnBrk="1" hangingPunct="1">
              <a:buFont typeface="Arial" pitchFamily="34" charset="0"/>
              <a:buChar char="•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 eaLnBrk="1" hangingPunct="1">
              <a:buFont typeface="Wingdings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Des </a:t>
            </a:r>
            <a:r>
              <a:rPr lang="fr-FR" sz="1800" b="1" dirty="0">
                <a:solidFill>
                  <a:srgbClr val="7030A0"/>
                </a:solidFill>
              </a:rPr>
              <a:t>stocks de qualité </a:t>
            </a:r>
            <a:r>
              <a:rPr lang="fr-FR" sz="1800" dirty="0">
                <a:solidFill>
                  <a:schemeClr val="tx1"/>
                </a:solidFill>
              </a:rPr>
              <a:t>: </a:t>
            </a:r>
            <a:r>
              <a:rPr lang="fr-FR" sz="1800" dirty="0" err="1">
                <a:solidFill>
                  <a:schemeClr val="tx1"/>
                </a:solidFill>
              </a:rPr>
              <a:t>ingestibilité</a:t>
            </a:r>
            <a:r>
              <a:rPr lang="fr-FR" sz="1800" dirty="0">
                <a:solidFill>
                  <a:schemeClr val="tx1"/>
                </a:solidFill>
              </a:rPr>
              <a:t> des foins supérieure à celle des foins de prairies naturelles : entre + 11 et + 23%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Intérêts des prairies </a:t>
            </a:r>
            <a:r>
              <a:rPr lang="fr-FR" sz="3200" dirty="0" err="1"/>
              <a:t>multi-espèces</a:t>
            </a:r>
            <a:endParaRPr lang="fr-FR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7236296" y="3358996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Source : Thorigné d’Anjou</a:t>
            </a:r>
          </a:p>
        </p:txBody>
      </p:sp>
    </p:spTree>
    <p:extLst>
      <p:ext uri="{BB962C8B-B14F-4D97-AF65-F5344CB8AC3E}">
        <p14:creationId xmlns:p14="http://schemas.microsoft.com/office/powerpoint/2010/main" val="280936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Intérêts des prairies </a:t>
            </a:r>
            <a:r>
              <a:rPr lang="fr-FR" sz="3200" dirty="0" err="1"/>
              <a:t>multi-espèces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808"/>
            <a:ext cx="4320480" cy="3960440"/>
          </a:xfrm>
        </p:spPr>
        <p:txBody>
          <a:bodyPr/>
          <a:lstStyle/>
          <a:p>
            <a:r>
              <a:rPr lang="fr-FR" dirty="0"/>
              <a:t>Une période délicate le </a:t>
            </a:r>
            <a:r>
              <a:rPr lang="fr-FR" b="1" dirty="0">
                <a:solidFill>
                  <a:srgbClr val="7030A0"/>
                </a:solidFill>
              </a:rPr>
              <a:t>deuxième cycle 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chute de la valeur énergétique (repousses partiellement épiées)</a:t>
            </a:r>
          </a:p>
          <a:p>
            <a:pPr lvl="1"/>
            <a:r>
              <a:rPr lang="fr-FR" dirty="0"/>
              <a:t>risques de refus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0768"/>
            <a:ext cx="388843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772400" cy="963613"/>
          </a:xfrm>
        </p:spPr>
        <p:txBody>
          <a:bodyPr/>
          <a:lstStyle/>
          <a:p>
            <a:r>
              <a:rPr lang="fr-FR" sz="3200" dirty="0"/>
              <a:t>Composer sa prairie </a:t>
            </a:r>
            <a:r>
              <a:rPr lang="fr-FR" sz="3200" dirty="0" err="1"/>
              <a:t>multi-espèces</a:t>
            </a:r>
            <a:endParaRPr lang="fr-FR" sz="3200" dirty="0"/>
          </a:p>
        </p:txBody>
      </p:sp>
      <p:sp>
        <p:nvSpPr>
          <p:cNvPr id="5" name="ZoneTexte 4"/>
          <p:cNvSpPr txBox="1"/>
          <p:nvPr/>
        </p:nvSpPr>
        <p:spPr>
          <a:xfrm>
            <a:off x="791580" y="1628800"/>
            <a:ext cx="7596844" cy="646331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0000"/>
                </a:solidFill>
              </a:rPr>
              <a:t>Choisir des espèces pouvant coexister et jouer des rôles complémentaires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756220" y="2415084"/>
            <a:ext cx="77755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 une ou des espèces productives</a:t>
            </a:r>
          </a:p>
          <a:p>
            <a:pPr lvl="4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fr-FR" sz="1800" dirty="0">
                <a:solidFill>
                  <a:srgbClr val="009900"/>
                </a:solidFill>
                <a:latin typeface="Verdana"/>
              </a:rPr>
              <a:t>RGA, Fétuque élevée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 une ou des espèces couvrantes pour « boucher les trous »</a:t>
            </a:r>
          </a:p>
          <a:p>
            <a:pPr lvl="4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RGA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 une ou des espèces pour amener de la qualité</a:t>
            </a:r>
          </a:p>
          <a:p>
            <a:pPr lvl="4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sz="18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fr-FR" sz="1800" dirty="0">
                <a:solidFill>
                  <a:srgbClr val="009900"/>
                </a:solidFill>
                <a:latin typeface="Verdana"/>
              </a:rPr>
              <a:t>Trèfle blanc, lotier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fr-FR" sz="180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0029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un mélange adapté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i="1" dirty="0"/>
              <a:t>CAS 1 : « Sol humide l’hiver / séchant l’été avec une pousse de printemps tardive. </a:t>
            </a:r>
            <a:r>
              <a:rPr lang="fr-FR" i="1" dirty="0" err="1"/>
              <a:t>Déprimage</a:t>
            </a:r>
            <a:r>
              <a:rPr lang="fr-FR" i="1" dirty="0"/>
              <a:t> en début de printemps suivi d’une fauche à foin puis d’un pâturage des repousses par un lot de génisses. Prairie de longue durée (5-7 ans). »</a:t>
            </a:r>
          </a:p>
          <a:p>
            <a:endParaRPr lang="fr-FR" sz="1300" dirty="0"/>
          </a:p>
          <a:p>
            <a:r>
              <a:rPr lang="fr-FR" i="1" dirty="0"/>
              <a:t>CAS 2 : « Sol avec une faible réserve hydrique, séchant avec une pousse de printemps précoce. Ensilage, puis fauche à foin, puis pâturage des repousses. Pérennité 3 ans. »</a:t>
            </a:r>
          </a:p>
          <a:p>
            <a:endParaRPr lang="fr-FR" sz="1300" dirty="0"/>
          </a:p>
          <a:p>
            <a:r>
              <a:rPr lang="fr-FR" i="1" dirty="0"/>
              <a:t>CAS 3 : « Sol limoneux profond et sain. Pâturage à rotation rapide par des vaches laitières avec fauche des refus 1 fois/an. Pérennité de 5-7 ans. »</a:t>
            </a:r>
          </a:p>
          <a:p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270342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Quelles variétés?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" y="1317873"/>
            <a:ext cx="9058995" cy="477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73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Quelles variétés?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988840"/>
            <a:ext cx="8964488" cy="305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5007917"/>
            <a:ext cx="6429902" cy="92333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54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www.herbe-book.fr</a:t>
            </a:r>
          </a:p>
        </p:txBody>
      </p:sp>
    </p:spTree>
    <p:extLst>
      <p:ext uri="{BB962C8B-B14F-4D97-AF65-F5344CB8AC3E}">
        <p14:creationId xmlns:p14="http://schemas.microsoft.com/office/powerpoint/2010/main" val="267582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les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929411"/>
          </a:xfrm>
        </p:spPr>
        <p:txBody>
          <a:bodyPr/>
          <a:lstStyle/>
          <a:p>
            <a:r>
              <a:rPr lang="fr-FR" sz="2000" b="1" dirty="0"/>
              <a:t>Fétuque élevée</a:t>
            </a:r>
          </a:p>
          <a:p>
            <a:pPr lvl="1"/>
            <a:r>
              <a:rPr lang="fr-FR" sz="2000" dirty="0"/>
              <a:t>Mixte/Pâture: souplesse des feuilles, date épiaison, souplesse d’exploitation</a:t>
            </a:r>
          </a:p>
          <a:p>
            <a:pPr lvl="1"/>
            <a:r>
              <a:rPr lang="fr-FR" sz="2000" dirty="0"/>
              <a:t>Fauche: rendement, tardivité</a:t>
            </a:r>
          </a:p>
          <a:p>
            <a:pPr lvl="1"/>
            <a:endParaRPr lang="fr-FR" sz="2000" dirty="0"/>
          </a:p>
          <a:p>
            <a:r>
              <a:rPr lang="fr-FR" sz="2000" b="1" dirty="0"/>
              <a:t>Luzerne</a:t>
            </a:r>
          </a:p>
          <a:p>
            <a:pPr lvl="1"/>
            <a:r>
              <a:rPr lang="fr-FR" sz="2000" dirty="0"/>
              <a:t>Productivité, MAT, résistance </a:t>
            </a:r>
            <a:r>
              <a:rPr lang="fr-FR" sz="2000" dirty="0" err="1"/>
              <a:t>verticilliose</a:t>
            </a:r>
            <a:r>
              <a:rPr lang="fr-FR" sz="2000" dirty="0"/>
              <a:t>, nématodes, verse</a:t>
            </a:r>
          </a:p>
          <a:p>
            <a:pPr lvl="1"/>
            <a:endParaRPr lang="fr-FR" sz="2000" dirty="0"/>
          </a:p>
          <a:p>
            <a:r>
              <a:rPr lang="fr-FR" sz="2000" b="1" dirty="0"/>
              <a:t>Trèfle blanc</a:t>
            </a:r>
          </a:p>
          <a:p>
            <a:pPr lvl="1"/>
            <a:r>
              <a:rPr lang="fr-FR" sz="2000" dirty="0"/>
              <a:t>Agressivité, pérennité, productivité, vigueur sortie hiver</a:t>
            </a:r>
          </a:p>
          <a:p>
            <a:pPr lvl="1"/>
            <a:endParaRPr lang="fr-FR" sz="2000" dirty="0"/>
          </a:p>
          <a:p>
            <a:r>
              <a:rPr lang="fr-FR" sz="2000" b="1" dirty="0"/>
              <a:t>Trèfle violet</a:t>
            </a:r>
          </a:p>
          <a:p>
            <a:pPr lvl="1"/>
            <a:r>
              <a:rPr lang="fr-FR" sz="2000" dirty="0"/>
              <a:t>Productivité, résistance oïdium, pérennité</a:t>
            </a:r>
          </a:p>
        </p:txBody>
      </p:sp>
    </p:spTree>
    <p:extLst>
      <p:ext uri="{BB962C8B-B14F-4D97-AF65-F5344CB8AC3E}">
        <p14:creationId xmlns:p14="http://schemas.microsoft.com/office/powerpoint/2010/main" val="366712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9552" y="44624"/>
            <a:ext cx="705678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9139"/>
                </a:solidFill>
                <a:latin typeface="+mj-lt"/>
                <a:ea typeface="+mj-ea"/>
                <a:cs typeface="+mj-cs"/>
              </a:defRPr>
            </a:lvl1pPr>
            <a:lvl2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defTabSz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6pPr>
            <a:lvl7pPr marL="9144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7pPr>
            <a:lvl8pPr marL="13716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8pPr>
            <a:lvl9pPr marL="18288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9pPr>
          </a:lstStyle>
          <a:p>
            <a:r>
              <a:rPr lang="fr-FR" dirty="0"/>
              <a:t>Améliorer le rendement en herbe valorisé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3528" y="2636912"/>
            <a:ext cx="3024336" cy="3023905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Avec des prairies diversifiées et complémentaires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Des multi-espèces pour le rendement et la qualité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Des prairies permanentes complémentaires aux prairies temporaires 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Techniques d’installation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56401" y="2640322"/>
            <a:ext cx="2829272" cy="2108269"/>
          </a:xfrm>
          <a:prstGeom prst="rect">
            <a:avLst/>
          </a:prstGeom>
          <a:solidFill>
            <a:srgbClr val="00B0AC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Par une meilleure exploitation de la ressource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S’organiser pour pâturer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Réaliser des stocks de qualité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44208" y="2640322"/>
            <a:ext cx="2592288" cy="2262158"/>
          </a:xfrm>
          <a:prstGeom prst="rect">
            <a:avLst/>
          </a:prstGeom>
          <a:solidFill>
            <a:srgbClr val="FF7C80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 fontAlgn="base">
              <a:spcBef>
                <a:spcPct val="125000"/>
              </a:spcBef>
              <a:spcAft>
                <a:spcPct val="0"/>
              </a:spcAft>
            </a:pPr>
            <a:r>
              <a:rPr lang="fr-FR" sz="1800" b="1" dirty="0">
                <a:solidFill>
                  <a:srgbClr val="000000"/>
                </a:solidFill>
                <a:latin typeface="Verdana"/>
                <a:cs typeface="Arial" pitchFamily="34" charset="0"/>
              </a:rPr>
              <a:t>Par un entretien adapté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Une fertilisation adaptée aux besoins des plantes N, P, K, chaux</a:t>
            </a:r>
          </a:p>
          <a:p>
            <a:pPr marL="171450" indent="-171450" fontAlgn="base">
              <a:spcBef>
                <a:spcPct val="125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Verdana"/>
                <a:cs typeface="Arial" pitchFamily="34" charset="0"/>
              </a:rPr>
              <a:t>Entretien mécanique, désherbage, sursemis</a:t>
            </a:r>
          </a:p>
        </p:txBody>
      </p:sp>
      <p:cxnSp>
        <p:nvCxnSpPr>
          <p:cNvPr id="7" name="Connecteur droit avec flèche 6"/>
          <p:cNvCxnSpPr>
            <a:stCxn id="3" idx="2"/>
            <a:endCxn id="4" idx="0"/>
          </p:cNvCxnSpPr>
          <p:nvPr/>
        </p:nvCxnSpPr>
        <p:spPr>
          <a:xfrm flipH="1">
            <a:off x="1835696" y="1121842"/>
            <a:ext cx="2232248" cy="15150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3" idx="2"/>
            <a:endCxn id="5" idx="0"/>
          </p:cNvCxnSpPr>
          <p:nvPr/>
        </p:nvCxnSpPr>
        <p:spPr>
          <a:xfrm>
            <a:off x="4067944" y="1121842"/>
            <a:ext cx="803093" cy="1518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3" idx="2"/>
            <a:endCxn id="6" idx="0"/>
          </p:cNvCxnSpPr>
          <p:nvPr/>
        </p:nvCxnSpPr>
        <p:spPr>
          <a:xfrm>
            <a:off x="4067944" y="1121842"/>
            <a:ext cx="3672408" cy="1518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0629670-CA26-AE7C-9E05-1195567D385E}"/>
              </a:ext>
            </a:extLst>
          </p:cNvPr>
          <p:cNvSpPr/>
          <p:nvPr/>
        </p:nvSpPr>
        <p:spPr>
          <a:xfrm>
            <a:off x="262525" y="2585090"/>
            <a:ext cx="3139608" cy="315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0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000" b="1" dirty="0">
                <a:solidFill>
                  <a:schemeClr val="tx2"/>
                </a:solidFill>
              </a:rPr>
              <a:t> Quelques sites </a:t>
            </a:r>
          </a:p>
          <a:p>
            <a:pPr marL="914400" lvl="2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>
                <a:hlinkClick r:id="rId3"/>
              </a:rPr>
              <a:t>https://www.herbe-book.org/</a:t>
            </a:r>
            <a:endParaRPr lang="fr-FR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hlinkClick r:id="rId4"/>
              </a:rPr>
              <a:t>http://www.plantesfourrageres.org/pages/choix.php</a:t>
            </a:r>
            <a:endParaRPr lang="fr-FR" dirty="0"/>
          </a:p>
          <a:p>
            <a:pPr lvl="2">
              <a:buFont typeface="Wingdings" panose="05000000000000000000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9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Mélanges suisses</a:t>
            </a:r>
          </a:p>
        </p:txBody>
      </p:sp>
    </p:spTree>
    <p:extLst>
      <p:ext uri="{BB962C8B-B14F-4D97-AF65-F5344CB8AC3E}">
        <p14:creationId xmlns:p14="http://schemas.microsoft.com/office/powerpoint/2010/main" val="1941476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mélanges suisses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1252498"/>
            <a:ext cx="8136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r>
              <a:rPr lang="fr-FR" sz="2000" dirty="0">
                <a:solidFill>
                  <a:srgbClr val="FF0000"/>
                </a:solidFill>
              </a:rPr>
              <a:t>Que trouve-t-on dans les mélanges suisses ?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pPr marL="263525" indent="-263525">
              <a:buFont typeface="Arial" pitchFamily="34" charset="0"/>
              <a:buChar char="•"/>
            </a:pPr>
            <a:r>
              <a:rPr lang="fr-FR" sz="1600" b="0" dirty="0"/>
              <a:t>Diversité d’espèces</a:t>
            </a:r>
          </a:p>
          <a:p>
            <a:pPr marL="263525" indent="-263525">
              <a:buFont typeface="Arial" pitchFamily="34" charset="0"/>
              <a:buChar char="•"/>
            </a:pPr>
            <a:r>
              <a:rPr lang="fr-FR" sz="1600" b="0" dirty="0"/>
              <a:t>Variétés adaptées aux conditions suisses </a:t>
            </a:r>
          </a:p>
          <a:p>
            <a:pPr marL="263525" indent="-263525">
              <a:buFont typeface="Arial" pitchFamily="34" charset="0"/>
              <a:buChar char="•"/>
            </a:pPr>
            <a:r>
              <a:rPr lang="fr-FR" sz="1600" b="0" dirty="0"/>
              <a:t>Sélection en pur et en mélange binaire graminées-légumineuses </a:t>
            </a:r>
          </a:p>
          <a:p>
            <a:r>
              <a:rPr lang="fr-FR" sz="1600" b="0" dirty="0"/>
              <a:t>	</a:t>
            </a:r>
            <a:r>
              <a:rPr lang="fr-FR" sz="1800" dirty="0">
                <a:solidFill>
                  <a:srgbClr val="7CBF33"/>
                </a:solidFill>
              </a:rPr>
              <a:t>→ indice de concurrence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41326" y="3068960"/>
            <a:ext cx="79208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171450" lvl="0" indent="-171450">
              <a:buFont typeface="Arial" pitchFamily="34" charset="0"/>
              <a:buChar char="•"/>
            </a:pPr>
            <a:r>
              <a:rPr lang="fr-FR" sz="1800" dirty="0">
                <a:solidFill>
                  <a:srgbClr val="7CBF33"/>
                </a:solidFill>
              </a:rPr>
              <a:t>Principe de substitution </a:t>
            </a:r>
            <a:r>
              <a:rPr lang="fr-FR" sz="1600" b="0" dirty="0"/>
              <a:t>des espèces  : </a:t>
            </a:r>
          </a:p>
          <a:p>
            <a:pPr marL="720725" lvl="1" indent="-350838">
              <a:buFont typeface="Wingdings" pitchFamily="2" charset="2"/>
              <a:buChar char="Ø"/>
            </a:pPr>
            <a:r>
              <a:rPr lang="fr-FR" sz="1600" dirty="0"/>
              <a:t>Espèces pionnières rapides à l’installation (TV, RGA)</a:t>
            </a:r>
          </a:p>
          <a:p>
            <a:pPr marL="720725" lvl="1" indent="-350838">
              <a:buFont typeface="Wingdings" pitchFamily="2" charset="2"/>
              <a:buChar char="Ø"/>
            </a:pPr>
            <a:r>
              <a:rPr lang="fr-FR" sz="1600" dirty="0"/>
              <a:t>Espèces plus persistantes et plus lentes d’installation (TB, dactyle)</a:t>
            </a:r>
          </a:p>
          <a:p>
            <a:pPr marL="720725" lvl="1" indent="-350838">
              <a:buFont typeface="Wingdings" pitchFamily="2" charset="2"/>
              <a:buChar char="Ø"/>
            </a:pPr>
            <a:r>
              <a:rPr lang="fr-FR" sz="1600" dirty="0"/>
              <a:t>Mélanges de plus de 3 ans : espèces gazonnantes (fétuque rouge, pâturin des prés)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3635896" y="4497487"/>
            <a:ext cx="5221307" cy="2243881"/>
            <a:chOff x="3311133" y="4279161"/>
            <a:chExt cx="5221307" cy="2243881"/>
          </a:xfrm>
        </p:grpSpPr>
        <p:sp>
          <p:nvSpPr>
            <p:cNvPr id="7" name="Rectangle 6"/>
            <p:cNvSpPr/>
            <p:nvPr/>
          </p:nvSpPr>
          <p:spPr>
            <a:xfrm>
              <a:off x="3311133" y="4279161"/>
              <a:ext cx="5221305" cy="2008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123810" y="5876711"/>
              <a:ext cx="2568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OH – 4 30 Extra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5908212" y="5935798"/>
              <a:ext cx="263469" cy="2640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cxnSp>
          <p:nvCxnSpPr>
            <p:cNvPr id="15" name="Connecteur droit avec flèche 14"/>
            <p:cNvCxnSpPr>
              <a:endCxn id="14" idx="0"/>
            </p:cNvCxnSpPr>
            <p:nvPr/>
          </p:nvCxnSpPr>
          <p:spPr>
            <a:xfrm flipH="1">
              <a:off x="6039949" y="5583204"/>
              <a:ext cx="951078" cy="352595"/>
            </a:xfrm>
            <a:prstGeom prst="straightConnector1">
              <a:avLst/>
            </a:prstGeom>
            <a:ln w="19050">
              <a:solidFill>
                <a:srgbClr val="00CC9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3311135" y="4365104"/>
              <a:ext cx="5221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1" dirty="0"/>
                <a:t>Comment lire un nom de mélange suisse ?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5155714" y="5935798"/>
              <a:ext cx="531685" cy="2429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cxnSp>
          <p:nvCxnSpPr>
            <p:cNvPr id="11" name="Connecteur droit avec flèche 10"/>
            <p:cNvCxnSpPr>
              <a:stCxn id="12" idx="2"/>
              <a:endCxn id="10" idx="1"/>
            </p:cNvCxnSpPr>
            <p:nvPr/>
          </p:nvCxnSpPr>
          <p:spPr>
            <a:xfrm>
              <a:off x="4589103" y="5583204"/>
              <a:ext cx="644473" cy="3881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674331" y="5244650"/>
              <a:ext cx="1829544" cy="33855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Semencier</a:t>
              </a:r>
              <a:endParaRPr lang="fr-FR" sz="1600" b="0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776107" y="4752207"/>
              <a:ext cx="2612317" cy="830997"/>
            </a:xfrm>
            <a:prstGeom prst="rect">
              <a:avLst/>
            </a:prstGeom>
            <a:noFill/>
            <a:ln w="19050">
              <a:solidFill>
                <a:srgbClr val="00CC9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Pérennité du mélange (ici 4 ans en plus de l’année d’implantation)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81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mélanges suisses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96949" y="134076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r>
              <a:rPr lang="fr-FR" sz="1800" dirty="0">
                <a:solidFill>
                  <a:srgbClr val="FF0000"/>
                </a:solidFill>
              </a:rPr>
              <a:t>Différences avec les prairies multiespèces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067944" y="1855351"/>
            <a:ext cx="48371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 marL="354013" indent="-354013">
              <a:buFont typeface="Wingdings" pitchFamily="2" charset="2"/>
              <a:buChar char="v"/>
            </a:pPr>
            <a:r>
              <a:rPr lang="fr-FR" sz="1800" b="0" dirty="0"/>
              <a:t>Quelques espèces que l’on n’a pas l’habitude de semer : </a:t>
            </a:r>
          </a:p>
          <a:p>
            <a:pPr marL="354013"/>
            <a:r>
              <a:rPr lang="fr-FR" sz="1800" b="0" i="1" dirty="0"/>
              <a:t>fétuque rouge, fétuque ovine, flouve odorante…</a:t>
            </a:r>
          </a:p>
          <a:p>
            <a:pPr marL="354013" indent="-354013"/>
            <a:endParaRPr lang="fr-FR" sz="1800" b="0" dirty="0"/>
          </a:p>
          <a:p>
            <a:pPr marL="354013" indent="-354013">
              <a:buFont typeface="Wingdings" pitchFamily="2" charset="2"/>
              <a:buChar char="v"/>
            </a:pPr>
            <a:r>
              <a:rPr lang="fr-FR" sz="1800" b="0" dirty="0"/>
              <a:t>Des espèces peu voire pas présentes dans les mélanges suisses : </a:t>
            </a:r>
          </a:p>
          <a:p>
            <a:pPr marL="263525"/>
            <a:r>
              <a:rPr lang="fr-FR" sz="1800" b="0" i="1" dirty="0"/>
              <a:t>fétuque élevée, trèfle hybride</a:t>
            </a:r>
          </a:p>
          <a:p>
            <a:pPr marL="354013" indent="-354013"/>
            <a:endParaRPr lang="fr-FR" sz="1800" b="0" dirty="0"/>
          </a:p>
          <a:p>
            <a:pPr marL="354013" indent="-354013">
              <a:buFont typeface="Wingdings" pitchFamily="2" charset="2"/>
              <a:buChar char="v"/>
            </a:pPr>
            <a:r>
              <a:rPr lang="fr-FR" sz="1800" b="0" dirty="0"/>
              <a:t>Souvent du </a:t>
            </a:r>
            <a:r>
              <a:rPr lang="fr-FR" sz="1800" b="0" i="1" dirty="0"/>
              <a:t>dactyle</a:t>
            </a:r>
            <a:r>
              <a:rPr lang="fr-FR" sz="1800" b="0" dirty="0"/>
              <a:t> que l’on évite généralement en mélange</a:t>
            </a:r>
            <a:endParaRPr lang="fr-FR" sz="1800" b="0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11867" b="23095"/>
          <a:stretch/>
        </p:blipFill>
        <p:spPr>
          <a:xfrm>
            <a:off x="199796" y="1838221"/>
            <a:ext cx="2860036" cy="2900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094" r="5772"/>
          <a:stretch/>
        </p:blipFill>
        <p:spPr>
          <a:xfrm>
            <a:off x="1224441" y="4221088"/>
            <a:ext cx="2843503" cy="2450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815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mélanges suisses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5040560"/>
          </a:xfrm>
        </p:spPr>
        <p:txBody>
          <a:bodyPr/>
          <a:lstStyle/>
          <a:p>
            <a:pPr marL="0" lvl="0" indent="0">
              <a:buNone/>
            </a:pPr>
            <a:r>
              <a:rPr lang="fr-FR" b="1" dirty="0">
                <a:solidFill>
                  <a:srgbClr val="FF0000"/>
                </a:solidFill>
              </a:rPr>
              <a:t>Calcul des doses de semis </a:t>
            </a:r>
          </a:p>
          <a:p>
            <a:r>
              <a:rPr lang="fr-FR" dirty="0"/>
              <a:t>Plus importantes en mélanges qu’en pur</a:t>
            </a:r>
          </a:p>
          <a:p>
            <a:r>
              <a:rPr lang="fr-FR" dirty="0"/>
              <a:t>Majorées d’un facteur selon la complexité et l’agressivité :</a:t>
            </a:r>
          </a:p>
          <a:p>
            <a:pPr marL="720725">
              <a:buFont typeface="Wingdings" pitchFamily="2" charset="2"/>
              <a:buChar char="Ø"/>
            </a:pPr>
            <a:r>
              <a:rPr lang="fr-FR" dirty="0"/>
              <a:t>+ 25% si mélanges riches en légumineuses</a:t>
            </a:r>
          </a:p>
          <a:p>
            <a:pPr marL="720725">
              <a:buFont typeface="Wingdings" pitchFamily="2" charset="2"/>
              <a:buChar char="Ø"/>
            </a:pPr>
            <a:r>
              <a:rPr lang="fr-FR" dirty="0"/>
              <a:t>+ 50% si ≥ 6 espèces</a:t>
            </a:r>
          </a:p>
          <a:p>
            <a:pPr marL="720725">
              <a:buFont typeface="Wingdings" pitchFamily="2" charset="2"/>
              <a:buChar char="Ø"/>
            </a:pPr>
            <a:r>
              <a:rPr lang="fr-FR" dirty="0"/>
              <a:t>+ 75% si prairies durables avec graminées vivaces lentes d’installation</a:t>
            </a:r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r>
              <a:rPr lang="fr-FR" b="1" dirty="0">
                <a:solidFill>
                  <a:srgbClr val="FF0000"/>
                </a:solidFill>
              </a:rPr>
              <a:t>Mélanges STANDARD</a:t>
            </a:r>
          </a:p>
          <a:p>
            <a:r>
              <a:rPr lang="fr-FR" dirty="0"/>
              <a:t>Développés par les stations de recherche</a:t>
            </a:r>
          </a:p>
          <a:p>
            <a:r>
              <a:rPr lang="fr-FR" dirty="0"/>
              <a:t>Liste nationale mise à jour tous les 4 ans</a:t>
            </a:r>
          </a:p>
          <a:p>
            <a:r>
              <a:rPr lang="fr-FR" dirty="0"/>
              <a:t>Label ADCF </a:t>
            </a:r>
            <a:r>
              <a:rPr lang="fr-FR" sz="1600" dirty="0"/>
              <a:t>(Association pour le développement de la Culture Fourragère)</a:t>
            </a:r>
            <a:endParaRPr lang="fr-FR" dirty="0"/>
          </a:p>
          <a:p>
            <a:pPr lvl="1"/>
            <a:endParaRPr lang="fr-FR" sz="600" dirty="0"/>
          </a:p>
          <a:p>
            <a:pPr lvl="1">
              <a:buFont typeface="Wingdings" pitchFamily="2" charset="2"/>
              <a:buChar char="Ø"/>
            </a:pPr>
            <a:r>
              <a:rPr lang="fr-FR" dirty="0"/>
              <a:t>En Suisse 90% des mélanges vendus sont des mélanges Standard</a:t>
            </a:r>
          </a:p>
          <a:p>
            <a:pPr marL="377825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588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mélanges suisses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40768"/>
            <a:ext cx="7772400" cy="369332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b="1" kern="1200" dirty="0">
                <a:solidFill>
                  <a:srgbClr val="FF0000"/>
                </a:solidFill>
              </a:rPr>
              <a:t>Quelques exemples :</a:t>
            </a:r>
          </a:p>
        </p:txBody>
      </p:sp>
      <p:graphicFrame>
        <p:nvGraphicFramePr>
          <p:cNvPr id="7" name="Graphique 6"/>
          <p:cNvGraphicFramePr>
            <a:graphicFrameLocks/>
          </p:cNvGraphicFramePr>
          <p:nvPr/>
        </p:nvGraphicFramePr>
        <p:xfrm>
          <a:off x="-4524" y="2636912"/>
          <a:ext cx="3452855" cy="358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/>
          <p:cNvGraphicFramePr>
            <a:graphicFrameLocks/>
          </p:cNvGraphicFramePr>
          <p:nvPr/>
        </p:nvGraphicFramePr>
        <p:xfrm>
          <a:off x="2555776" y="1484784"/>
          <a:ext cx="3384376" cy="3285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5652120" y="2780928"/>
          <a:ext cx="3391660" cy="3513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5170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7C30C50-308E-4A6E-B91F-AE699058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small" dirty="0"/>
              <a:t>Place de la prairie dans la rotation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27A07F-82B9-4C45-AA32-6B321545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B4600C-7654-4216-88CC-C8585DF21D95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ZoneTexte 4"/>
          <p:cNvSpPr txBox="1"/>
          <p:nvPr/>
        </p:nvSpPr>
        <p:spPr>
          <a:xfrm>
            <a:off x="208834" y="5771076"/>
            <a:ext cx="3222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 dirty="0"/>
              <a:t>CAPDL – Vos initiales - Date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2ED5C3-82B4-52FD-876A-423902ED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3" y="1682901"/>
            <a:ext cx="1512168" cy="143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901FA4D-4EE8-BAB8-7B19-27374562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1" y="3119038"/>
            <a:ext cx="1486830" cy="1335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FD861C3-67F4-96A6-B94F-34777ADD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3" y="4467436"/>
            <a:ext cx="1512168" cy="139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1EDEE5-5E36-6E85-42FB-1ED2AEF9BACF}"/>
              </a:ext>
            </a:extLst>
          </p:cNvPr>
          <p:cNvSpPr txBox="1"/>
          <p:nvPr/>
        </p:nvSpPr>
        <p:spPr>
          <a:xfrm>
            <a:off x="2728010" y="2114948"/>
            <a:ext cx="43204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0000"/>
                </a:solidFill>
                <a:latin typeface="Verdana"/>
              </a:rPr>
              <a:t>L’idéal : 5 ans de prairie + 3 ans de cultures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27DAFA-4174-1F3F-6EC6-A7138DE5208E}"/>
              </a:ext>
            </a:extLst>
          </p:cNvPr>
          <p:cNvSpPr txBox="1"/>
          <p:nvPr/>
        </p:nvSpPr>
        <p:spPr>
          <a:xfrm>
            <a:off x="2728475" y="3532945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0000"/>
                </a:solidFill>
                <a:latin typeface="Verdana"/>
              </a:rPr>
              <a:t>Parcelles accessibles au pâturage : </a:t>
            </a:r>
          </a:p>
          <a:p>
            <a:r>
              <a:rPr lang="fr-FR" sz="1200" b="1" dirty="0">
                <a:solidFill>
                  <a:srgbClr val="000000"/>
                </a:solidFill>
                <a:latin typeface="Verdana"/>
              </a:rPr>
              <a:t>on allonge la durée de la prairie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4A15B4-3D7A-9391-8B30-75C76DE58D8A}"/>
              </a:ext>
            </a:extLst>
          </p:cNvPr>
          <p:cNvSpPr txBox="1"/>
          <p:nvPr/>
        </p:nvSpPr>
        <p:spPr>
          <a:xfrm>
            <a:off x="2728475" y="4913437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0000"/>
                </a:solidFill>
                <a:latin typeface="Verdana"/>
              </a:rPr>
              <a:t>Parcelles éloignées : 3-4 ans de prairie de fauche puis plusieurs années de culture</a:t>
            </a:r>
          </a:p>
        </p:txBody>
      </p:sp>
    </p:spTree>
    <p:extLst>
      <p:ext uri="{BB962C8B-B14F-4D97-AF65-F5344CB8AC3E}">
        <p14:creationId xmlns:p14="http://schemas.microsoft.com/office/powerpoint/2010/main" val="113283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7C30C50-308E-4A6E-B91F-AE699058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small" dirty="0"/>
              <a:t>Place de la prairie dans la rotation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27A07F-82B9-4C45-AA32-6B321545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246437"/>
            <a:ext cx="838200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B4600C-7654-4216-88CC-C8585DF21D95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ZoneTexte 4"/>
          <p:cNvSpPr txBox="1"/>
          <p:nvPr/>
        </p:nvSpPr>
        <p:spPr>
          <a:xfrm>
            <a:off x="208834" y="5771076"/>
            <a:ext cx="3222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 dirty="0"/>
              <a:t>CAPDL – Vos initiales - Date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2A151D6-CC95-B9CF-D44B-C132F43F8B9E}"/>
              </a:ext>
            </a:extLst>
          </p:cNvPr>
          <p:cNvGrpSpPr/>
          <p:nvPr/>
        </p:nvGrpSpPr>
        <p:grpSpPr>
          <a:xfrm>
            <a:off x="796499" y="2264920"/>
            <a:ext cx="7360911" cy="2682088"/>
            <a:chOff x="44648" y="-13678"/>
            <a:chExt cx="6048648" cy="2467294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4D7A0367-DBA6-C93C-118B-B8BB65CF2544}"/>
                </a:ext>
              </a:extLst>
            </p:cNvPr>
            <p:cNvCxnSpPr/>
            <p:nvPr/>
          </p:nvCxnSpPr>
          <p:spPr>
            <a:xfrm>
              <a:off x="5373217" y="818803"/>
              <a:ext cx="0" cy="368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stealth" w="lg" len="med"/>
            </a:ln>
            <a:effectLst/>
          </p:spPr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383512C-3534-BC10-EAA9-2651A913F413}"/>
                </a:ext>
              </a:extLst>
            </p:cNvPr>
            <p:cNvSpPr txBox="1"/>
            <p:nvPr/>
          </p:nvSpPr>
          <p:spPr>
            <a:xfrm>
              <a:off x="1973579" y="850417"/>
              <a:ext cx="1358509" cy="297284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kern="0" dirty="0">
                  <a:solidFill>
                    <a:prstClr val="black"/>
                  </a:solidFill>
                  <a:latin typeface="Calibri"/>
                </a:rPr>
                <a:t>Préparation du sol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83ABFA8-218F-EA8B-5264-94A4650FB611}"/>
                </a:ext>
              </a:extLst>
            </p:cNvPr>
            <p:cNvSpPr txBox="1"/>
            <p:nvPr/>
          </p:nvSpPr>
          <p:spPr>
            <a:xfrm>
              <a:off x="3182030" y="508277"/>
              <a:ext cx="643975" cy="29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b="1" kern="0" dirty="0">
                  <a:solidFill>
                    <a:prstClr val="black"/>
                  </a:solidFill>
                  <a:latin typeface="Calibri"/>
                </a:rPr>
                <a:t>Semis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48798F8-9B07-B7FE-5761-DAFCC9C8ACC4}"/>
                </a:ext>
              </a:extLst>
            </p:cNvPr>
            <p:cNvCxnSpPr/>
            <p:nvPr/>
          </p:nvCxnSpPr>
          <p:spPr>
            <a:xfrm>
              <a:off x="3501009" y="873170"/>
              <a:ext cx="0" cy="3372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stealth" w="lg" len="med"/>
            </a:ln>
            <a:effectLst/>
          </p:spPr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E5B9578-80DC-F1A1-7A19-71A53B97A500}"/>
                </a:ext>
              </a:extLst>
            </p:cNvPr>
            <p:cNvSpPr txBox="1"/>
            <p:nvPr/>
          </p:nvSpPr>
          <p:spPr>
            <a:xfrm>
              <a:off x="4869161" y="202346"/>
              <a:ext cx="1008111" cy="509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b="1" kern="0" dirty="0">
                  <a:solidFill>
                    <a:prstClr val="black"/>
                  </a:solidFill>
                  <a:latin typeface="Calibri"/>
                </a:rPr>
                <a:t>Stade 3 feuilles</a:t>
              </a:r>
            </a:p>
          </p:txBody>
        </p:sp>
        <p:pic>
          <p:nvPicPr>
            <p:cNvPr id="14" name="Picture 2" descr="C:\Users\bracheta49d\AppData\Local\Microsoft\Windows\INetCache\IE\7VU5ZCHB\background-313701_960_720[1].jpg">
              <a:extLst>
                <a:ext uri="{FF2B5EF4-FFF2-40B4-BE49-F238E27FC236}">
                  <a16:creationId xmlns:a16="http://schemas.microsoft.com/office/drawing/2014/main" id="{50A0F2A1-1DF6-E97C-C238-7C1DC8BDD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56" t="64595"/>
            <a:stretch/>
          </p:blipFill>
          <p:spPr bwMode="auto">
            <a:xfrm>
              <a:off x="4475805" y="1035537"/>
              <a:ext cx="256768" cy="14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B9997B0C-9EC0-6FE1-268E-C3ADA4E8D53F}"/>
                </a:ext>
              </a:extLst>
            </p:cNvPr>
            <p:cNvGrpSpPr/>
            <p:nvPr/>
          </p:nvGrpSpPr>
          <p:grpSpPr>
            <a:xfrm>
              <a:off x="3857245" y="1038563"/>
              <a:ext cx="259456" cy="140015"/>
              <a:chOff x="2636912" y="1038563"/>
              <a:chExt cx="259456" cy="140015"/>
            </a:xfrm>
          </p:grpSpPr>
          <p:pic>
            <p:nvPicPr>
              <p:cNvPr id="25" name="Picture 2" descr="C:\Users\bracheta49d\AppData\Local\Microsoft\Windows\INetCache\IE\7VU5ZCHB\background-313701_960_720[1].jpg">
                <a:extLst>
                  <a:ext uri="{FF2B5EF4-FFF2-40B4-BE49-F238E27FC236}">
                    <a16:creationId xmlns:a16="http://schemas.microsoft.com/office/drawing/2014/main" id="{43AFF27E-A05D-6DA1-EE8C-8DCF0A35B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636912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bracheta49d\AppData\Local\Microsoft\Windows\INetCache\IE\7VU5ZCHB\background-313701_960_720[1].jpg">
                <a:extLst>
                  <a:ext uri="{FF2B5EF4-FFF2-40B4-BE49-F238E27FC236}">
                    <a16:creationId xmlns:a16="http://schemas.microsoft.com/office/drawing/2014/main" id="{C443E95D-DCFD-23DC-CBD0-E6ED2671FB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735784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C:\Users\bracheta49d\AppData\Local\Microsoft\Windows\INetCache\IE\7VU5ZCHB\background-313701_960_720[1].jpg">
                <a:extLst>
                  <a:ext uri="{FF2B5EF4-FFF2-40B4-BE49-F238E27FC236}">
                    <a16:creationId xmlns:a16="http://schemas.microsoft.com/office/drawing/2014/main" id="{AA6A86D9-1AD0-1DDA-AAF5-816CCF3B1A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87" t="64595"/>
              <a:stretch/>
            </p:blipFill>
            <p:spPr bwMode="auto">
              <a:xfrm>
                <a:off x="2842840" y="1038563"/>
                <a:ext cx="53528" cy="14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A8A71CE-81E7-7D60-24DE-6E388CA19FA6}"/>
                </a:ext>
              </a:extLst>
            </p:cNvPr>
            <p:cNvSpPr txBox="1"/>
            <p:nvPr/>
          </p:nvSpPr>
          <p:spPr>
            <a:xfrm>
              <a:off x="4267209" y="562385"/>
              <a:ext cx="673959" cy="467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350" kern="0" dirty="0">
                  <a:solidFill>
                    <a:prstClr val="black"/>
                  </a:solidFill>
                  <a:latin typeface="Calibri"/>
                </a:rPr>
                <a:t>À la volée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DDBDBC9-6C28-3585-5DC8-6D866601EE93}"/>
                </a:ext>
              </a:extLst>
            </p:cNvPr>
            <p:cNvSpPr txBox="1"/>
            <p:nvPr/>
          </p:nvSpPr>
          <p:spPr>
            <a:xfrm>
              <a:off x="3710920" y="686658"/>
              <a:ext cx="624631" cy="27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350" kern="0" dirty="0">
                  <a:solidFill>
                    <a:prstClr val="black"/>
                  </a:solidFill>
                  <a:latin typeface="Calibri"/>
                </a:rPr>
                <a:t>En ligne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002F655-15BA-3F49-604A-5F60F609AA0E}"/>
                </a:ext>
              </a:extLst>
            </p:cNvPr>
            <p:cNvSpPr txBox="1"/>
            <p:nvPr/>
          </p:nvSpPr>
          <p:spPr>
            <a:xfrm>
              <a:off x="1039777" y="-12614"/>
              <a:ext cx="2088232" cy="716638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fr-FR" kern="0" dirty="0">
                  <a:solidFill>
                    <a:prstClr val="white"/>
                  </a:solidFill>
                  <a:latin typeface="Calibri"/>
                </a:rPr>
                <a:t>Décision d’implantation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AE68406-F397-BB08-BE05-AB96AF37B5DE}"/>
                </a:ext>
              </a:extLst>
            </p:cNvPr>
            <p:cNvSpPr/>
            <p:nvPr/>
          </p:nvSpPr>
          <p:spPr>
            <a:xfrm>
              <a:off x="3429000" y="1282466"/>
              <a:ext cx="144016" cy="144016"/>
            </a:xfrm>
            <a:prstGeom prst="ellipse">
              <a:avLst/>
            </a:prstGeom>
            <a:solidFill>
              <a:srgbClr val="996633"/>
            </a:solidFill>
            <a:ln w="25400" cap="flat" cmpd="sng" algn="ctr">
              <a:solidFill>
                <a:srgbClr val="66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33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AE2DD38-E4CB-5EBA-748B-DEF3191815B9}"/>
                </a:ext>
              </a:extLst>
            </p:cNvPr>
            <p:cNvSpPr txBox="1"/>
            <p:nvPr/>
          </p:nvSpPr>
          <p:spPr>
            <a:xfrm>
              <a:off x="3033762" y="1471763"/>
              <a:ext cx="1631365" cy="721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Font typeface="Arial" panose="020B0604020202020204" pitchFamily="34" charset="0"/>
                <a:buChar char="•"/>
                <a:defRPr/>
              </a:pPr>
              <a:r>
                <a:rPr lang="fr-FR" sz="1500" i="1" kern="0" dirty="0">
                  <a:solidFill>
                    <a:prstClr val="black"/>
                  </a:solidFill>
                  <a:latin typeface="Calibri"/>
                </a:rPr>
                <a:t>Profondeur</a:t>
              </a:r>
            </a:p>
            <a:p>
              <a:pPr marL="128588" indent="-128588" defTabSz="685800">
                <a:buFont typeface="Arial" panose="020B0604020202020204" pitchFamily="34" charset="0"/>
                <a:buChar char="•"/>
                <a:defRPr/>
              </a:pPr>
              <a:r>
                <a:rPr lang="fr-FR" sz="1500" i="1" kern="0" dirty="0">
                  <a:solidFill>
                    <a:prstClr val="black"/>
                  </a:solidFill>
                  <a:latin typeface="Calibri"/>
                </a:rPr>
                <a:t>Densité</a:t>
              </a:r>
            </a:p>
            <a:p>
              <a:pPr marL="128588" indent="-128588" defTabSz="685800">
                <a:buFont typeface="Arial" panose="020B0604020202020204" pitchFamily="34" charset="0"/>
                <a:buChar char="•"/>
                <a:defRPr/>
              </a:pPr>
              <a:r>
                <a:rPr lang="fr-FR" sz="1500" i="1" kern="0" dirty="0">
                  <a:solidFill>
                    <a:prstClr val="black"/>
                  </a:solidFill>
                  <a:latin typeface="Calibri"/>
                </a:rPr>
                <a:t>Faculté germinative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80981A5-656A-AB34-D333-5AAB354FED77}"/>
                </a:ext>
              </a:extLst>
            </p:cNvPr>
            <p:cNvSpPr txBox="1"/>
            <p:nvPr/>
          </p:nvSpPr>
          <p:spPr>
            <a:xfrm>
              <a:off x="548680" y="850417"/>
              <a:ext cx="1182155" cy="297284"/>
            </a:xfrm>
            <a:prstGeom prst="rect">
              <a:avLst/>
            </a:prstGeom>
            <a:solidFill>
              <a:srgbClr val="F79646"/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kern="0" dirty="0">
                  <a:solidFill>
                    <a:prstClr val="black"/>
                  </a:solidFill>
                  <a:latin typeface="Calibri"/>
                </a:rPr>
                <a:t>Précédent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DE664FB-D8A5-21E2-1BB6-76C6D28600D7}"/>
                </a:ext>
              </a:extLst>
            </p:cNvPr>
            <p:cNvSpPr txBox="1"/>
            <p:nvPr/>
          </p:nvSpPr>
          <p:spPr>
            <a:xfrm>
              <a:off x="44648" y="1519292"/>
              <a:ext cx="2190219" cy="93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b="1" kern="0" dirty="0">
                  <a:solidFill>
                    <a:prstClr val="black"/>
                  </a:solidFill>
                  <a:latin typeface="Calibri"/>
                </a:rPr>
                <a:t>Effet du précédent :</a:t>
              </a:r>
            </a:p>
            <a:p>
              <a:pPr marL="128588" indent="-128588" defTabSz="685800">
                <a:buFontTx/>
                <a:buChar char="-"/>
                <a:defRPr/>
              </a:pPr>
              <a:r>
                <a:rPr lang="fr-FR" sz="1500" kern="0" dirty="0">
                  <a:solidFill>
                    <a:prstClr val="black"/>
                  </a:solidFill>
                  <a:latin typeface="Calibri"/>
                </a:rPr>
                <a:t>L’idéal : céréale ou colza</a:t>
              </a:r>
            </a:p>
            <a:p>
              <a:pPr marL="128588" indent="-128588" defTabSz="685800">
                <a:buFontTx/>
                <a:buChar char="-"/>
                <a:defRPr/>
              </a:pPr>
              <a:r>
                <a:rPr lang="fr-FR" sz="1500" kern="0" dirty="0">
                  <a:solidFill>
                    <a:prstClr val="black"/>
                  </a:solidFill>
                  <a:latin typeface="Calibri"/>
                </a:rPr>
                <a:t>Prairie sur prairie : à éviter</a:t>
              </a:r>
            </a:p>
            <a:p>
              <a:pPr marL="128588" indent="-128588" defTabSz="685800">
                <a:buFontTx/>
                <a:buChar char="-"/>
                <a:defRPr/>
              </a:pPr>
              <a:r>
                <a:rPr lang="fr-FR" sz="1500" kern="0" dirty="0">
                  <a:solidFill>
                    <a:prstClr val="black"/>
                  </a:solidFill>
                  <a:latin typeface="Calibri"/>
                </a:rPr>
                <a:t>! Rémanences de phytos…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D9DB14A-50A7-E767-3AD7-0080584BC738}"/>
                </a:ext>
              </a:extLst>
            </p:cNvPr>
            <p:cNvSpPr txBox="1"/>
            <p:nvPr/>
          </p:nvSpPr>
          <p:spPr>
            <a:xfrm>
              <a:off x="3676396" y="-13678"/>
              <a:ext cx="1224135" cy="509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fr-FR" sz="1500" b="1" kern="0" dirty="0">
                  <a:solidFill>
                    <a:prstClr val="black"/>
                  </a:solidFill>
                  <a:latin typeface="Calibri"/>
                </a:rPr>
                <a:t>Répartition des graines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32F7548E-D2D8-8548-1194-687B795A886D}"/>
                </a:ext>
              </a:extLst>
            </p:cNvPr>
            <p:cNvCxnSpPr/>
            <p:nvPr/>
          </p:nvCxnSpPr>
          <p:spPr>
            <a:xfrm>
              <a:off x="404664" y="1210458"/>
              <a:ext cx="56886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0500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379939" y="2186864"/>
            <a:ext cx="6265069" cy="877491"/>
            <a:chOff x="315913" y="2066184"/>
            <a:chExt cx="8353425" cy="1169988"/>
          </a:xfrm>
        </p:grpSpPr>
        <p:grpSp>
          <p:nvGrpSpPr>
            <p:cNvPr id="6154" name="Groupe 4"/>
            <p:cNvGrpSpPr>
              <a:grpSpLocks/>
            </p:cNvGrpSpPr>
            <p:nvPr/>
          </p:nvGrpSpPr>
          <p:grpSpPr bwMode="auto">
            <a:xfrm>
              <a:off x="315913" y="2099522"/>
              <a:ext cx="8353425" cy="1136650"/>
              <a:chOff x="539750" y="1235075"/>
              <a:chExt cx="8352730" cy="1136650"/>
            </a:xfrm>
          </p:grpSpPr>
          <p:grpSp>
            <p:nvGrpSpPr>
              <p:cNvPr id="6158" name="Groupe 10"/>
              <p:cNvGrpSpPr>
                <a:grpSpLocks/>
              </p:cNvGrpSpPr>
              <p:nvPr/>
            </p:nvGrpSpPr>
            <p:grpSpPr bwMode="auto">
              <a:xfrm>
                <a:off x="539750" y="1235075"/>
                <a:ext cx="8352730" cy="1136650"/>
                <a:chOff x="539552" y="1235008"/>
                <a:chExt cx="7992888" cy="1136115"/>
              </a:xfrm>
            </p:grpSpPr>
            <p:pic>
              <p:nvPicPr>
                <p:cNvPr id="6160" name="Image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839"/>
                <a:stretch>
                  <a:fillRect/>
                </a:stretch>
              </p:blipFill>
              <p:spPr bwMode="auto">
                <a:xfrm>
                  <a:off x="539552" y="1268760"/>
                  <a:ext cx="3779912" cy="1102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61" name="Image 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2312" y="1235008"/>
                  <a:ext cx="2990128" cy="111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59" name="Image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639" y="1362033"/>
                <a:ext cx="1245750" cy="828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ZoneTexte 8"/>
            <p:cNvSpPr txBox="1"/>
            <p:nvPr/>
          </p:nvSpPr>
          <p:spPr>
            <a:xfrm>
              <a:off x="1601502" y="2066184"/>
              <a:ext cx="1938992" cy="2847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sz="788" b="1" cap="small" dirty="0">
                  <a:latin typeface="+mj-lt"/>
                </a:rPr>
                <a:t>Graminées fourragères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276689" y="2066184"/>
              <a:ext cx="2161276" cy="2847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>
              <a:defPPr>
                <a:defRPr lang="fr-FR"/>
              </a:defPPr>
              <a:lvl1pPr>
                <a:defRPr sz="1050" b="1" cap="small"/>
              </a:lvl1pPr>
            </a:lstStyle>
            <a:p>
              <a:pPr>
                <a:defRPr/>
              </a:pPr>
              <a:r>
                <a:rPr lang="fr-FR" sz="788" dirty="0">
                  <a:latin typeface="+mj-lt"/>
                </a:rPr>
                <a:t>Légumineuses fourragères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1616530" y="2888942"/>
            <a:ext cx="2685440" cy="1754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latin typeface="Times New Roman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408204" y="2726933"/>
            <a:ext cx="162018" cy="2572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latin typeface="Times New Roman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598114" y="2888952"/>
            <a:ext cx="1998222" cy="1620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>
              <a:latin typeface="Times New Roman" charset="0"/>
            </a:endParaRPr>
          </a:p>
        </p:txBody>
      </p:sp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1494235" y="998935"/>
            <a:ext cx="6858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sz="2700" dirty="0">
                <a:solidFill>
                  <a:srgbClr val="009139"/>
                </a:solidFill>
                <a:latin typeface="+mj-lt"/>
                <a:ea typeface="+mj-ea"/>
                <a:cs typeface="+mj-cs"/>
              </a:rPr>
              <a:t>Des petites graines…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1616530" y="1754824"/>
            <a:ext cx="545975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r" eaLnBrk="1" hangingPunct="1"/>
            <a:r>
              <a:rPr kumimoji="1" lang="fr-FR" sz="1350" dirty="0">
                <a:solidFill>
                  <a:srgbClr val="009139"/>
                </a:solidFill>
                <a:latin typeface="+mj-lt"/>
                <a:cs typeface="Arial" pitchFamily="34" charset="0"/>
              </a:rPr>
              <a:t>… qui méritent une implantation soignée</a:t>
            </a:r>
          </a:p>
        </p:txBody>
      </p:sp>
      <p:grpSp>
        <p:nvGrpSpPr>
          <p:cNvPr id="45" name="Groupe 44"/>
          <p:cNvGrpSpPr/>
          <p:nvPr/>
        </p:nvGrpSpPr>
        <p:grpSpPr>
          <a:xfrm>
            <a:off x="1331642" y="3537023"/>
            <a:ext cx="2743139" cy="1957170"/>
            <a:chOff x="395531" y="2999424"/>
            <a:chExt cx="3657519" cy="2609560"/>
          </a:xfrm>
        </p:grpSpPr>
        <p:sp>
          <p:nvSpPr>
            <p:cNvPr id="46" name="Line 11"/>
            <p:cNvSpPr>
              <a:spLocks noChangeShapeType="1"/>
            </p:cNvSpPr>
            <p:nvPr/>
          </p:nvSpPr>
          <p:spPr bwMode="auto">
            <a:xfrm flipV="1">
              <a:off x="395531" y="3791518"/>
              <a:ext cx="25241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1907704" y="3950948"/>
              <a:ext cx="1130301" cy="492443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ct val="50000"/>
                </a:spcBef>
                <a:spcAft>
                  <a:spcPts val="0"/>
                </a:spcAft>
                <a:defRPr sz="1200" b="1" kern="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>
                <a:defRPr>
                  <a:latin typeface="Arial" pitchFamily="34" charset="0"/>
                </a:defRPr>
              </a:lvl2pPr>
              <a:lvl3pPr marL="1143000" indent="-228600">
                <a:defRPr>
                  <a:latin typeface="Arial" pitchFamily="34" charset="0"/>
                </a:defRPr>
              </a:lvl3pPr>
              <a:lvl4pPr marL="1600200" indent="-228600">
                <a:defRPr>
                  <a:latin typeface="Arial" pitchFamily="34" charset="0"/>
                </a:defRPr>
              </a:lvl4pPr>
              <a:lvl5pPr marL="2057400" indent="-22860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fr-FR" sz="900" dirty="0"/>
                <a:t>Profondeur idéale</a:t>
              </a:r>
            </a:p>
          </p:txBody>
        </p:sp>
        <p:grpSp>
          <p:nvGrpSpPr>
            <p:cNvPr id="48" name="Group 22"/>
            <p:cNvGrpSpPr>
              <a:grpSpLocks/>
            </p:cNvGrpSpPr>
            <p:nvPr/>
          </p:nvGrpSpPr>
          <p:grpSpPr bwMode="auto">
            <a:xfrm>
              <a:off x="396135" y="3791904"/>
              <a:ext cx="762589" cy="1622102"/>
              <a:chOff x="612" y="2659"/>
              <a:chExt cx="511" cy="907"/>
            </a:xfrm>
          </p:grpSpPr>
          <p:sp>
            <p:nvSpPr>
              <p:cNvPr id="55" name="Line 13"/>
              <p:cNvSpPr>
                <a:spLocks noChangeShapeType="1"/>
              </p:cNvSpPr>
              <p:nvPr/>
            </p:nvSpPr>
            <p:spPr bwMode="auto">
              <a:xfrm>
                <a:off x="723" y="2659"/>
                <a:ext cx="0" cy="9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Line 14"/>
              <p:cNvSpPr>
                <a:spLocks noChangeShapeType="1"/>
              </p:cNvSpPr>
              <p:nvPr/>
            </p:nvSpPr>
            <p:spPr bwMode="auto">
              <a:xfrm>
                <a:off x="612" y="2840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Line 15"/>
              <p:cNvSpPr>
                <a:spLocks noChangeShapeType="1"/>
              </p:cNvSpPr>
              <p:nvPr/>
            </p:nvSpPr>
            <p:spPr bwMode="auto">
              <a:xfrm>
                <a:off x="612" y="3022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Line 16"/>
              <p:cNvSpPr>
                <a:spLocks noChangeShapeType="1"/>
              </p:cNvSpPr>
              <p:nvPr/>
            </p:nvSpPr>
            <p:spPr bwMode="auto">
              <a:xfrm>
                <a:off x="612" y="3203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Line 17"/>
              <p:cNvSpPr>
                <a:spLocks noChangeShapeType="1"/>
              </p:cNvSpPr>
              <p:nvPr/>
            </p:nvSpPr>
            <p:spPr bwMode="auto">
              <a:xfrm>
                <a:off x="612" y="3385"/>
                <a:ext cx="22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 Box 18"/>
              <p:cNvSpPr txBox="1">
                <a:spLocks noChangeArrowheads="1"/>
              </p:cNvSpPr>
              <p:nvPr/>
            </p:nvSpPr>
            <p:spPr bwMode="auto">
              <a:xfrm>
                <a:off x="713" y="2704"/>
                <a:ext cx="407" cy="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fr-FR" sz="600" kern="0">
                    <a:solidFill>
                      <a:srgbClr val="000000"/>
                    </a:solidFill>
                  </a:rPr>
                  <a:t>1 cm</a:t>
                </a:r>
              </a:p>
            </p:txBody>
          </p:sp>
          <p:sp>
            <p:nvSpPr>
              <p:cNvPr id="61" name="Text Box 19"/>
              <p:cNvSpPr txBox="1">
                <a:spLocks noChangeArrowheads="1"/>
              </p:cNvSpPr>
              <p:nvPr/>
            </p:nvSpPr>
            <p:spPr bwMode="auto">
              <a:xfrm>
                <a:off x="702" y="2886"/>
                <a:ext cx="408" cy="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fr-FR" sz="600" kern="0">
                    <a:solidFill>
                      <a:srgbClr val="000000"/>
                    </a:solidFill>
                  </a:rPr>
                  <a:t>2 cm</a:t>
                </a:r>
              </a:p>
            </p:txBody>
          </p:sp>
          <p:sp>
            <p:nvSpPr>
              <p:cNvPr id="62" name="Text Box 20"/>
              <p:cNvSpPr txBox="1">
                <a:spLocks noChangeArrowheads="1"/>
              </p:cNvSpPr>
              <p:nvPr/>
            </p:nvSpPr>
            <p:spPr bwMode="auto">
              <a:xfrm>
                <a:off x="716" y="3067"/>
                <a:ext cx="407" cy="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fr-FR" sz="600" kern="0">
                    <a:solidFill>
                      <a:srgbClr val="000000"/>
                    </a:solidFill>
                  </a:rPr>
                  <a:t>3 cm</a:t>
                </a:r>
              </a:p>
            </p:txBody>
          </p:sp>
          <p:sp>
            <p:nvSpPr>
              <p:cNvPr id="63" name="Text Box 21"/>
              <p:cNvSpPr txBox="1">
                <a:spLocks noChangeArrowheads="1"/>
              </p:cNvSpPr>
              <p:nvPr/>
            </p:nvSpPr>
            <p:spPr bwMode="auto">
              <a:xfrm>
                <a:off x="702" y="3249"/>
                <a:ext cx="408" cy="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fr-FR" sz="600" kern="0">
                    <a:solidFill>
                      <a:srgbClr val="000000"/>
                    </a:solidFill>
                  </a:rPr>
                  <a:t>4 cm</a:t>
                </a:r>
              </a:p>
            </p:txBody>
          </p:sp>
        </p:grpSp>
        <p:sp>
          <p:nvSpPr>
            <p:cNvPr id="49" name="Oval 33"/>
            <p:cNvSpPr>
              <a:spLocks noChangeArrowheads="1"/>
            </p:cNvSpPr>
            <p:nvPr/>
          </p:nvSpPr>
          <p:spPr bwMode="auto">
            <a:xfrm>
              <a:off x="733668" y="3573016"/>
              <a:ext cx="473074" cy="24288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 sz="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34"/>
            <p:cNvSpPr>
              <a:spLocks noChangeArrowheads="1"/>
            </p:cNvSpPr>
            <p:nvPr/>
          </p:nvSpPr>
          <p:spPr bwMode="auto">
            <a:xfrm>
              <a:off x="1290608" y="4969444"/>
              <a:ext cx="473074" cy="242887"/>
            </a:xfrm>
            <a:prstGeom prst="ellipse">
              <a:avLst/>
            </a:prstGeom>
            <a:solidFill>
              <a:srgbClr val="9966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 sz="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35"/>
            <p:cNvSpPr>
              <a:spLocks noChangeArrowheads="1"/>
            </p:cNvSpPr>
            <p:nvPr/>
          </p:nvSpPr>
          <p:spPr bwMode="auto">
            <a:xfrm>
              <a:off x="1115612" y="3901056"/>
              <a:ext cx="473074" cy="2444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600" kern="0">
                <a:solidFill>
                  <a:srgbClr val="00B050"/>
                </a:solidFill>
              </a:endParaRPr>
            </a:p>
          </p:txBody>
        </p:sp>
        <p:sp>
          <p:nvSpPr>
            <p:cNvPr id="52" name="Text Box 37"/>
            <p:cNvSpPr txBox="1">
              <a:spLocks noChangeArrowheads="1"/>
            </p:cNvSpPr>
            <p:nvPr/>
          </p:nvSpPr>
          <p:spPr bwMode="auto">
            <a:xfrm>
              <a:off x="1907704" y="4653136"/>
              <a:ext cx="1682749" cy="677108"/>
            </a:xfrm>
            <a:prstGeom prst="rect">
              <a:avLst/>
            </a:prstGeom>
            <a:solidFill>
              <a:srgbClr val="99663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eaLnBrk="1" fontAlgn="auto" hangingPunct="1">
                <a:spcBef>
                  <a:spcPct val="50000"/>
                </a:spcBef>
                <a:spcAft>
                  <a:spcPts val="0"/>
                </a:spcAft>
                <a:defRPr sz="1200" b="1" kern="0">
                  <a:solidFill>
                    <a:srgbClr val="000000"/>
                  </a:solidFill>
                  <a:latin typeface="Arial" pitchFamily="34" charset="0"/>
                </a:defRPr>
              </a:lvl1pPr>
              <a:lvl2pPr marL="742950" indent="-285750">
                <a:defRPr>
                  <a:latin typeface="Arial" pitchFamily="34" charset="0"/>
                </a:defRPr>
              </a:lvl2pPr>
              <a:lvl3pPr marL="1143000" indent="-228600">
                <a:defRPr>
                  <a:latin typeface="Arial" pitchFamily="34" charset="0"/>
                </a:defRPr>
              </a:lvl3pPr>
              <a:lvl4pPr marL="1600200" indent="-228600">
                <a:defRPr>
                  <a:latin typeface="Arial" pitchFamily="34" charset="0"/>
                </a:defRPr>
              </a:lvl4pPr>
              <a:lvl5pPr marL="2057400" indent="-22860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fr-FR" sz="900" dirty="0">
                  <a:solidFill>
                    <a:schemeClr val="bg1"/>
                  </a:solidFill>
                </a:rPr>
                <a:t>Levée retardée ou</a:t>
              </a:r>
              <a:br>
                <a:rPr lang="fr-FR" sz="900" dirty="0">
                  <a:solidFill>
                    <a:schemeClr val="bg1"/>
                  </a:solidFill>
                </a:rPr>
              </a:br>
              <a:r>
                <a:rPr lang="fr-FR" sz="900" dirty="0">
                  <a:solidFill>
                    <a:schemeClr val="bg1"/>
                  </a:solidFill>
                </a:rPr>
                <a:t>compromise dans les sols battants</a:t>
              </a:r>
            </a:p>
          </p:txBody>
        </p: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>
              <a:off x="1907703" y="2999424"/>
              <a:ext cx="2145347" cy="76944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fr-FR" sz="900" b="1" kern="0" dirty="0">
                  <a:solidFill>
                    <a:srgbClr val="000000"/>
                  </a:solidFill>
                </a:rPr>
                <a:t>Germination aléatoire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fr-FR" sz="900" b="1" kern="0" dirty="0">
                  <a:solidFill>
                    <a:srgbClr val="000000"/>
                  </a:solidFill>
                </a:rPr>
                <a:t>Risque de ravinement ou de prédation des graines</a:t>
              </a:r>
            </a:p>
          </p:txBody>
        </p:sp>
        <p:sp>
          <p:nvSpPr>
            <p:cNvPr id="54" name="ZoneTexte 2"/>
            <p:cNvSpPr txBox="1">
              <a:spLocks noChangeArrowheads="1"/>
            </p:cNvSpPr>
            <p:nvPr/>
          </p:nvSpPr>
          <p:spPr bwMode="auto">
            <a:xfrm>
              <a:off x="668674" y="5301208"/>
              <a:ext cx="1294205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fr-FR" sz="900" dirty="0"/>
                <a:t>Source : </a:t>
              </a:r>
              <a:r>
                <a:rPr lang="fr-FR" sz="900" dirty="0" err="1"/>
                <a:t>Gnis</a:t>
              </a:r>
              <a:endParaRPr lang="fr-FR" sz="900" dirty="0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598114" y="2888951"/>
            <a:ext cx="324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blé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852072" y="2888951"/>
            <a:ext cx="3240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TM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6042670" y="2888951"/>
            <a:ext cx="34656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 err="1">
                <a:latin typeface="+mj-lt"/>
              </a:rPr>
              <a:t>Luz</a:t>
            </a:r>
            <a:endParaRPr lang="fr-FR" sz="750" dirty="0">
              <a:latin typeface="+mj-lt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239043" y="2888951"/>
            <a:ext cx="263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Lo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500756" y="2888951"/>
            <a:ext cx="281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TB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6678234" y="2888951"/>
            <a:ext cx="281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TV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6882454" y="2888951"/>
            <a:ext cx="28183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TI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7056276" y="2888951"/>
            <a:ext cx="281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TH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7232580" y="2888951"/>
            <a:ext cx="281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TP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7383883" y="2888951"/>
            <a:ext cx="281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latin typeface="+mj-lt"/>
              </a:rPr>
              <a:t>TA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3815916" y="2888940"/>
            <a:ext cx="54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RGI</a:t>
            </a:r>
          </a:p>
          <a:p>
            <a:pPr algn="ctr"/>
            <a:r>
              <a:rPr lang="fr-FR" sz="750" dirty="0">
                <a:latin typeface="+mj-lt"/>
              </a:rPr>
              <a:t>2n / 4n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3329862" y="2888940"/>
            <a:ext cx="54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RGH</a:t>
            </a:r>
          </a:p>
          <a:p>
            <a:pPr algn="ctr"/>
            <a:r>
              <a:rPr lang="fr-FR" sz="750" dirty="0">
                <a:latin typeface="+mj-lt"/>
              </a:rPr>
              <a:t>2n / 4n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2897814" y="2888940"/>
            <a:ext cx="54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RGA</a:t>
            </a:r>
          </a:p>
          <a:p>
            <a:pPr algn="ctr"/>
            <a:r>
              <a:rPr lang="fr-FR" sz="750" dirty="0">
                <a:latin typeface="+mj-lt"/>
              </a:rPr>
              <a:t>2n / 4n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2678820" y="2888951"/>
            <a:ext cx="32702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 err="1">
                <a:latin typeface="+mj-lt"/>
              </a:rPr>
              <a:t>Flé</a:t>
            </a:r>
            <a:endParaRPr lang="fr-FR" sz="750" dirty="0">
              <a:latin typeface="+mj-lt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2484265" y="2888951"/>
            <a:ext cx="270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FE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264037" y="2888951"/>
            <a:ext cx="2742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FP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2011677" y="2888951"/>
            <a:ext cx="3219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 err="1">
                <a:latin typeface="+mj-lt"/>
              </a:rPr>
              <a:t>Fes</a:t>
            </a:r>
            <a:endParaRPr lang="fr-FR" sz="750" dirty="0">
              <a:latin typeface="+mj-lt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1751479" y="2888951"/>
            <a:ext cx="32196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latin typeface="+mj-lt"/>
              </a:rPr>
              <a:t>Da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1579322" y="2888951"/>
            <a:ext cx="267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 err="1">
                <a:latin typeface="+mj-lt"/>
              </a:rPr>
              <a:t>Br</a:t>
            </a:r>
            <a:endParaRPr lang="fr-FR" sz="750" dirty="0">
              <a:latin typeface="+mj-lt"/>
            </a:endParaRPr>
          </a:p>
        </p:txBody>
      </p:sp>
      <p:grpSp>
        <p:nvGrpSpPr>
          <p:cNvPr id="84" name="Groupe 83"/>
          <p:cNvGrpSpPr/>
          <p:nvPr/>
        </p:nvGrpSpPr>
        <p:grpSpPr>
          <a:xfrm>
            <a:off x="4626006" y="3010409"/>
            <a:ext cx="3061359" cy="2416814"/>
            <a:chOff x="0" y="0"/>
            <a:chExt cx="3362325" cy="2698750"/>
          </a:xfrm>
        </p:grpSpPr>
        <p:graphicFrame>
          <p:nvGraphicFramePr>
            <p:cNvPr id="85" name="Object 4"/>
            <p:cNvGraphicFramePr>
              <a:graphicFrameLocks noChangeAspect="1"/>
            </p:cNvGraphicFramePr>
            <p:nvPr/>
          </p:nvGraphicFramePr>
          <p:xfrm>
            <a:off x="0" y="0"/>
            <a:ext cx="3362325" cy="26987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26099" y="1504552"/>
              <a:ext cx="556689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60"/>
                </a:spcBef>
                <a:defRPr/>
              </a:pPr>
              <a:r>
                <a:rPr lang="fr-FR" sz="900" b="1" kern="0" dirty="0">
                  <a:solidFill>
                    <a:srgbClr val="8064A2"/>
                  </a:solidFill>
                  <a:latin typeface="Arial"/>
                  <a:ea typeface="Times New Roman"/>
                </a:rPr>
                <a:t>Fléole</a:t>
              </a:r>
              <a:endParaRPr lang="fr-FR" sz="1800" kern="0" dirty="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87" name="Text Box 10"/>
            <p:cNvSpPr txBox="1">
              <a:spLocks noChangeArrowheads="1"/>
            </p:cNvSpPr>
            <p:nvPr/>
          </p:nvSpPr>
          <p:spPr bwMode="auto">
            <a:xfrm>
              <a:off x="1617502" y="508365"/>
              <a:ext cx="761947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60"/>
                </a:spcBef>
                <a:defRPr/>
              </a:pPr>
              <a:r>
                <a:rPr lang="fr-FR" sz="900" b="1" kern="0" dirty="0">
                  <a:solidFill>
                    <a:srgbClr val="76923C"/>
                  </a:solidFill>
                  <a:latin typeface="Arial"/>
                  <a:ea typeface="Times New Roman"/>
                </a:rPr>
                <a:t>Dactyle</a:t>
              </a:r>
              <a:endParaRPr lang="fr-FR" sz="1800" kern="0" dirty="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2051538" y="946115"/>
              <a:ext cx="728969" cy="38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60"/>
                </a:spcBef>
                <a:defRPr/>
              </a:pPr>
              <a:r>
                <a:rPr lang="fr-FR" sz="900" b="1" kern="0" dirty="0">
                  <a:solidFill>
                    <a:srgbClr val="C0504D"/>
                  </a:solidFill>
                  <a:latin typeface="Arial"/>
                  <a:ea typeface="Times New Roman"/>
                </a:rPr>
                <a:t>Fétuque élevée</a:t>
              </a:r>
              <a:endParaRPr lang="fr-FR" sz="1800" kern="0" dirty="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89" name="Text Box 12"/>
            <p:cNvSpPr txBox="1">
              <a:spLocks noChangeArrowheads="1"/>
            </p:cNvSpPr>
            <p:nvPr/>
          </p:nvSpPr>
          <p:spPr bwMode="auto">
            <a:xfrm>
              <a:off x="2437075" y="350294"/>
              <a:ext cx="859799" cy="38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60"/>
                </a:spcBef>
                <a:defRPr/>
              </a:pPr>
              <a:r>
                <a:rPr lang="fr-FR" sz="900" b="1" kern="0" dirty="0">
                  <a:solidFill>
                    <a:srgbClr val="4F81BD"/>
                  </a:solidFill>
                  <a:latin typeface="Arial"/>
                  <a:ea typeface="Times New Roman"/>
                </a:rPr>
                <a:t>Ray-grass anglais</a:t>
              </a:r>
              <a:endParaRPr lang="fr-FR" sz="1800" kern="0" dirty="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1495424" y="1977609"/>
              <a:ext cx="842731" cy="26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60"/>
                </a:spcBef>
                <a:defRPr/>
              </a:pPr>
              <a:r>
                <a:rPr lang="fr-FR" sz="900" b="1" kern="0" dirty="0">
                  <a:solidFill>
                    <a:srgbClr val="4BACC6"/>
                  </a:solidFill>
                  <a:latin typeface="Arial"/>
                  <a:ea typeface="Times New Roman"/>
                </a:rPr>
                <a:t>Trèfle blanc</a:t>
              </a:r>
              <a:endParaRPr lang="fr-FR" sz="1800" kern="0" dirty="0">
                <a:solidFill>
                  <a:srgbClr val="4BACC6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91" name="ZoneTexte 90"/>
          <p:cNvSpPr txBox="1"/>
          <p:nvPr/>
        </p:nvSpPr>
        <p:spPr>
          <a:xfrm>
            <a:off x="3568965" y="5427222"/>
            <a:ext cx="2708545" cy="459700"/>
          </a:xfrm>
          <a:prstGeom prst="wedgeRoundRectCallout">
            <a:avLst>
              <a:gd name="adj1" fmla="val 21103"/>
              <a:gd name="adj2" fmla="val -69133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defRPr/>
            </a:pPr>
            <a:r>
              <a:rPr lang="fr-FR" sz="1050" kern="0" dirty="0">
                <a:solidFill>
                  <a:schemeClr val="tx1"/>
                </a:solidFill>
              </a:rPr>
              <a:t>À 3 cm de profondeur, seules 20% des graines de trèfle blanc lèvent</a:t>
            </a:r>
          </a:p>
        </p:txBody>
      </p:sp>
    </p:spTree>
    <p:extLst>
      <p:ext uri="{BB962C8B-B14F-4D97-AF65-F5344CB8AC3E}">
        <p14:creationId xmlns:p14="http://schemas.microsoft.com/office/powerpoint/2010/main" val="13625659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Semis des prairies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52" y="2641796"/>
            <a:ext cx="1853933" cy="102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47787" y="1891144"/>
            <a:ext cx="6356561" cy="270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kumimoji="1" lang="fr-FR" sz="135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350" dirty="0">
                <a:latin typeface="+mj-lt"/>
                <a:cs typeface="Arial" pitchFamily="34" charset="0"/>
              </a:rPr>
              <a:t>Semer sur un </a:t>
            </a:r>
            <a:r>
              <a:rPr kumimoji="1" lang="fr-FR" sz="1350" b="1" dirty="0">
                <a:latin typeface="+mj-lt"/>
                <a:cs typeface="Arial" pitchFamily="34" charset="0"/>
              </a:rPr>
              <a:t>sol propre</a:t>
            </a:r>
            <a:endParaRPr kumimoji="1" lang="fr-FR" sz="1350" dirty="0">
              <a:solidFill>
                <a:srgbClr val="00B050"/>
              </a:solidFill>
              <a:latin typeface="+mj-lt"/>
              <a:cs typeface="Arial" pitchFamily="34" charset="0"/>
            </a:endParaRPr>
          </a:p>
          <a:p>
            <a:pPr eaLnBrk="1" hangingPunct="1">
              <a:spcAft>
                <a:spcPts val="1800"/>
              </a:spcAft>
            </a:pPr>
            <a:r>
              <a:rPr kumimoji="1" lang="fr-FR" sz="135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350" dirty="0">
                <a:latin typeface="+mj-lt"/>
                <a:cs typeface="Arial" pitchFamily="34" charset="0"/>
              </a:rPr>
              <a:t>Lit de semences : </a:t>
            </a:r>
            <a:r>
              <a:rPr kumimoji="1" lang="fr-FR" sz="1350" b="1" dirty="0">
                <a:latin typeface="+mj-lt"/>
                <a:cs typeface="Arial" pitchFamily="34" charset="0"/>
              </a:rPr>
              <a:t>fin et émietté en surface // rappuyé en profondeur</a:t>
            </a:r>
          </a:p>
          <a:p>
            <a:pPr marL="0" indent="0" eaLnBrk="1" hangingPunct="1">
              <a:spcAft>
                <a:spcPts val="1800"/>
              </a:spcAft>
            </a:pPr>
            <a:r>
              <a:rPr kumimoji="1" lang="fr-FR" sz="135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350" dirty="0">
                <a:latin typeface="+mj-lt"/>
                <a:cs typeface="Arial" pitchFamily="34" charset="0"/>
              </a:rPr>
              <a:t>Semer peu profond : </a:t>
            </a:r>
            <a:r>
              <a:rPr kumimoji="1" lang="fr-FR" sz="1350" b="1" dirty="0">
                <a:latin typeface="+mj-lt"/>
                <a:cs typeface="Arial" pitchFamily="34" charset="0"/>
              </a:rPr>
              <a:t>1 cm maxi</a:t>
            </a:r>
          </a:p>
          <a:p>
            <a:pPr marL="0" indent="0" eaLnBrk="1" hangingPunct="1">
              <a:spcAft>
                <a:spcPts val="1800"/>
              </a:spcAft>
            </a:pPr>
            <a:r>
              <a:rPr kumimoji="1" lang="fr-FR" sz="135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350" dirty="0">
                <a:latin typeface="+mj-lt"/>
                <a:cs typeface="Arial" pitchFamily="34" charset="0"/>
              </a:rPr>
              <a:t>Rappuyer énergiquement après semis : </a:t>
            </a:r>
            <a:r>
              <a:rPr kumimoji="1" lang="fr-FR" sz="1350" b="1" dirty="0">
                <a:latin typeface="+mj-lt"/>
                <a:cs typeface="Arial" pitchFamily="34" charset="0"/>
              </a:rPr>
              <a:t>rouler 2 fois</a:t>
            </a:r>
          </a:p>
          <a:p>
            <a:pPr marL="0" indent="0" eaLnBrk="1" hangingPunct="1">
              <a:spcAft>
                <a:spcPts val="1800"/>
              </a:spcAft>
            </a:pPr>
            <a:endParaRPr kumimoji="1" lang="fr-FR" sz="1350" dirty="0">
              <a:latin typeface="+mj-lt"/>
              <a:cs typeface="Arial" pitchFamily="34" charset="0"/>
            </a:endParaRPr>
          </a:p>
          <a:p>
            <a:pPr eaLnBrk="1" hangingPunct="1">
              <a:spcAft>
                <a:spcPts val="1800"/>
              </a:spcAft>
              <a:defRPr/>
            </a:pPr>
            <a:r>
              <a:rPr kumimoji="1" lang="fr-FR" sz="1350" dirty="0">
                <a:solidFill>
                  <a:srgbClr val="00B050"/>
                </a:solidFill>
                <a:cs typeface="Arial" pitchFamily="34" charset="0"/>
              </a:rPr>
              <a:t>► </a:t>
            </a:r>
            <a:r>
              <a:rPr kumimoji="1" lang="fr-FR" sz="1350" dirty="0">
                <a:latin typeface="+mj-lt"/>
                <a:cs typeface="Arial" pitchFamily="34" charset="0"/>
              </a:rPr>
              <a:t>Travail du sol avec ou sans labour?</a:t>
            </a:r>
          </a:p>
        </p:txBody>
      </p:sp>
      <p:sp>
        <p:nvSpPr>
          <p:cNvPr id="7" name="Zone de texte 2"/>
          <p:cNvSpPr txBox="1">
            <a:spLocks noChangeArrowheads="1"/>
          </p:cNvSpPr>
          <p:nvPr/>
        </p:nvSpPr>
        <p:spPr bwMode="auto">
          <a:xfrm>
            <a:off x="1347787" y="4568801"/>
            <a:ext cx="6356561" cy="1361911"/>
          </a:xfrm>
          <a:prstGeom prst="rect">
            <a:avLst/>
          </a:prstGeom>
          <a:solidFill>
            <a:srgbClr val="CD9B69"/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rot="0" vert="horz" wrap="square" lIns="68580" tIns="34290" rIns="68580" bIns="34290" anchor="t" anchorCtr="0">
            <a:spAutoFit/>
          </a:bodyPr>
          <a:lstStyle/>
          <a:p>
            <a:r>
              <a:rPr lang="fr-FR" sz="1200" b="1" dirty="0">
                <a:ea typeface="Calibri"/>
                <a:cs typeface="Times New Roman"/>
              </a:rPr>
              <a:t>Travail superficiel idéal pour garder la structure du sol mais :</a:t>
            </a:r>
          </a:p>
          <a:p>
            <a:r>
              <a:rPr lang="fr-FR" sz="1200" dirty="0">
                <a:ea typeface="Calibri"/>
                <a:cs typeface="Times New Roman"/>
              </a:rPr>
              <a:t>	il faut des mottes &lt; 3cm et pas d’amas de matière organique</a:t>
            </a:r>
          </a:p>
          <a:p>
            <a:endParaRPr lang="fr-FR" sz="1200" b="1" dirty="0">
              <a:ea typeface="Calibri"/>
              <a:cs typeface="Times New Roman"/>
            </a:endParaRPr>
          </a:p>
          <a:p>
            <a:r>
              <a:rPr lang="fr-FR" sz="1200" b="1" dirty="0">
                <a:ea typeface="Calibri"/>
                <a:cs typeface="Times New Roman"/>
              </a:rPr>
              <a:t>Labour nécessaire lorsque:</a:t>
            </a:r>
          </a:p>
          <a:p>
            <a:pPr marL="214313" indent="-214313">
              <a:buFontTx/>
              <a:buChar char="-"/>
            </a:pPr>
            <a:r>
              <a:rPr lang="fr-FR" sz="1200" dirty="0">
                <a:ea typeface="Calibri"/>
                <a:cs typeface="Times New Roman"/>
              </a:rPr>
              <a:t>problèmes d’enherbement</a:t>
            </a:r>
          </a:p>
          <a:p>
            <a:pPr marL="214313" indent="-214313">
              <a:buFontTx/>
              <a:buChar char="-"/>
            </a:pPr>
            <a:r>
              <a:rPr lang="fr-FR" sz="1200" dirty="0">
                <a:ea typeface="Calibri"/>
                <a:cs typeface="Times New Roman"/>
              </a:rPr>
              <a:t>risques de rémanences de produits phyto du précédent</a:t>
            </a:r>
          </a:p>
          <a:p>
            <a:pPr marL="214313" indent="-214313">
              <a:buFontTx/>
              <a:buChar char="-"/>
            </a:pPr>
            <a:r>
              <a:rPr lang="fr-FR" sz="1200" dirty="0">
                <a:ea typeface="Calibri"/>
                <a:cs typeface="Times New Roman"/>
              </a:rPr>
              <a:t>parcelle à risque accrue de limace en semis d’été,…</a:t>
            </a:r>
          </a:p>
        </p:txBody>
      </p:sp>
    </p:spTree>
    <p:extLst>
      <p:ext uri="{BB962C8B-B14F-4D97-AF65-F5344CB8AC3E}">
        <p14:creationId xmlns:p14="http://schemas.microsoft.com/office/powerpoint/2010/main" val="324047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67744" y="2636912"/>
            <a:ext cx="66247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35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043A35-A173-4554-BEFE-6E9AEB2D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919063-A83F-490F-B106-D59A7C49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844"/>
            <a:ext cx="9144000" cy="45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semer ?</a:t>
            </a:r>
          </a:p>
        </p:txBody>
      </p:sp>
      <p:sp>
        <p:nvSpPr>
          <p:cNvPr id="8" name="ZoneTexte 2"/>
          <p:cNvSpPr txBox="1">
            <a:spLocks noChangeArrowheads="1"/>
          </p:cNvSpPr>
          <p:nvPr/>
        </p:nvSpPr>
        <p:spPr bwMode="auto">
          <a:xfrm>
            <a:off x="7078266" y="5643265"/>
            <a:ext cx="738188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fr-FR" sz="675"/>
              <a:t>Source Gnis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331640" y="1957024"/>
            <a:ext cx="3726414" cy="83099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kern="0" dirty="0">
                <a:solidFill>
                  <a:prstClr val="black"/>
                </a:solidFill>
                <a:latin typeface="Calibri"/>
              </a:rPr>
              <a:t>Objectif : </a:t>
            </a:r>
            <a:r>
              <a:rPr lang="fr-FR" sz="1200" b="1" kern="0" dirty="0">
                <a:solidFill>
                  <a:prstClr val="black"/>
                </a:solidFill>
                <a:latin typeface="Calibri"/>
              </a:rPr>
              <a:t> plantes installées avant les périodes de stress </a:t>
            </a:r>
            <a:r>
              <a:rPr lang="fr-FR" sz="1200" kern="0" dirty="0">
                <a:solidFill>
                  <a:prstClr val="black"/>
                </a:solidFill>
                <a:latin typeface="Calibri"/>
              </a:rPr>
              <a:t>= gel ou sécheresse estivale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FR" sz="1200" kern="0" dirty="0">
                <a:solidFill>
                  <a:prstClr val="black"/>
                </a:solidFill>
                <a:latin typeface="Calibri"/>
              </a:rPr>
              <a:t>Graminées : 4-5 feuilles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FR" sz="1200" kern="0" dirty="0">
                <a:solidFill>
                  <a:prstClr val="black"/>
                </a:solidFill>
                <a:latin typeface="Calibri"/>
              </a:rPr>
              <a:t>Légumineuses : 3 feuilles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394355" y="1808821"/>
            <a:ext cx="2472011" cy="519351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fr-FR" sz="1200" kern="0" dirty="0">
                <a:solidFill>
                  <a:prstClr val="white"/>
                </a:solidFill>
                <a:latin typeface="Calibri"/>
              </a:rPr>
              <a:t>Semis d’automne : </a:t>
            </a:r>
          </a:p>
          <a:p>
            <a:pPr algn="ctr">
              <a:defRPr/>
            </a:pPr>
            <a:r>
              <a:rPr lang="fr-FR" sz="1200" b="1" kern="0" dirty="0">
                <a:solidFill>
                  <a:prstClr val="white"/>
                </a:solidFill>
                <a:latin typeface="Calibri"/>
              </a:rPr>
              <a:t>fin août à début septembre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94355" y="2393382"/>
            <a:ext cx="2472011" cy="519351"/>
          </a:xfrm>
          <a:prstGeom prst="ellipse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fr-FR" sz="1200" kern="0" dirty="0">
                <a:solidFill>
                  <a:prstClr val="white"/>
                </a:solidFill>
                <a:latin typeface="Calibri"/>
              </a:rPr>
              <a:t>Semis de printemps :</a:t>
            </a:r>
          </a:p>
          <a:p>
            <a:pPr algn="ctr">
              <a:defRPr/>
            </a:pPr>
            <a:r>
              <a:rPr lang="fr-FR" sz="1200" b="1" kern="0" dirty="0">
                <a:solidFill>
                  <a:prstClr val="white"/>
                </a:solidFill>
                <a:latin typeface="Calibri"/>
              </a:rPr>
              <a:t>mi-février à début avril</a:t>
            </a:r>
          </a:p>
        </p:txBody>
      </p:sp>
      <p:cxnSp>
        <p:nvCxnSpPr>
          <p:cNvPr id="24" name="Connecteur droit avec flèche 23"/>
          <p:cNvCxnSpPr>
            <a:stCxn id="21" idx="3"/>
            <a:endCxn id="22" idx="2"/>
          </p:cNvCxnSpPr>
          <p:nvPr/>
        </p:nvCxnSpPr>
        <p:spPr>
          <a:xfrm flipV="1">
            <a:off x="5058054" y="2068497"/>
            <a:ext cx="336301" cy="30402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5" name="Connecteur droit avec flèche 24"/>
          <p:cNvCxnSpPr>
            <a:stCxn id="21" idx="3"/>
            <a:endCxn id="23" idx="2"/>
          </p:cNvCxnSpPr>
          <p:nvPr/>
        </p:nvCxnSpPr>
        <p:spPr>
          <a:xfrm>
            <a:off x="5058054" y="2372523"/>
            <a:ext cx="336301" cy="2805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2" t="35216" r="32878" b="41195"/>
          <a:stretch/>
        </p:blipFill>
        <p:spPr>
          <a:xfrm rot="5400000">
            <a:off x="1224327" y="3360568"/>
            <a:ext cx="2163104" cy="140841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5" t="26509" r="38608" b="23401"/>
          <a:stretch/>
        </p:blipFill>
        <p:spPr>
          <a:xfrm>
            <a:off x="3194847" y="2988780"/>
            <a:ext cx="1431159" cy="2162976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3302859" y="5103198"/>
            <a:ext cx="1215135" cy="4616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i="1" kern="0" dirty="0">
                <a:solidFill>
                  <a:prstClr val="black"/>
                </a:solidFill>
                <a:latin typeface="Calibri"/>
              </a:rPr>
              <a:t>R</a:t>
            </a:r>
            <a:r>
              <a:rPr lang="fr-FR" sz="1200" i="1" kern="0" dirty="0" err="1">
                <a:solidFill>
                  <a:prstClr val="black"/>
                </a:solidFill>
                <a:latin typeface="Calibri"/>
              </a:rPr>
              <a:t>ay-grass</a:t>
            </a:r>
            <a:r>
              <a:rPr lang="fr-FR" sz="1200" i="1" kern="0" dirty="0">
                <a:solidFill>
                  <a:prstClr val="black"/>
                </a:solidFill>
                <a:latin typeface="Calibri"/>
              </a:rPr>
              <a:t> stade 3 feuilles</a:t>
            </a:r>
          </a:p>
        </p:txBody>
      </p:sp>
      <p:graphicFrame>
        <p:nvGraphicFramePr>
          <p:cNvPr id="29" name="Tableau 28"/>
          <p:cNvGraphicFramePr>
            <a:graphicFrameLocks noGrp="1"/>
          </p:cNvGraphicFramePr>
          <p:nvPr/>
        </p:nvGraphicFramePr>
        <p:xfrm>
          <a:off x="5226205" y="3829924"/>
          <a:ext cx="2550530" cy="1417320"/>
        </p:xfrm>
        <a:graphic>
          <a:graphicData uri="http://schemas.openxmlformats.org/drawingml/2006/table">
            <a:tbl>
              <a:tblPr firstRow="1" bandRow="1"/>
              <a:tblGrid>
                <a:gridCol w="112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200" dirty="0"/>
                        <a:t>Espèces</a:t>
                      </a:r>
                    </a:p>
                  </a:txBody>
                  <a:tcPr marL="68580" marR="68580" marT="34290" marB="34290" anchor="ctr">
                    <a:lnL w="12700" cmpd="sng">
                      <a:solidFill>
                        <a:srgbClr val="9BBB59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200" dirty="0"/>
                        <a:t>Semis-Levée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200" dirty="0"/>
                        <a:t>Levée-</a:t>
                      </a:r>
                    </a:p>
                    <a:p>
                      <a:pPr algn="ctr"/>
                      <a:r>
                        <a:rPr lang="fr-FR" sz="1200" dirty="0"/>
                        <a:t>1 talle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9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200" dirty="0"/>
                        <a:t>RGI</a:t>
                      </a:r>
                    </a:p>
                    <a:p>
                      <a:r>
                        <a:rPr lang="fr-FR" sz="1200" dirty="0"/>
                        <a:t>RGA</a:t>
                      </a:r>
                    </a:p>
                    <a:p>
                      <a:r>
                        <a:rPr lang="fr-FR" sz="1200" dirty="0"/>
                        <a:t>Fétuque élevée</a:t>
                      </a:r>
                    </a:p>
                    <a:p>
                      <a:r>
                        <a:rPr lang="fr-FR" sz="1200" dirty="0"/>
                        <a:t>Dactyle</a:t>
                      </a:r>
                    </a:p>
                    <a:p>
                      <a:r>
                        <a:rPr lang="fr-FR" sz="1200" dirty="0"/>
                        <a:t>Fléole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9BBB59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200" dirty="0"/>
                        <a:t>5</a:t>
                      </a:r>
                      <a:r>
                        <a:rPr lang="fr-FR" sz="1200" baseline="0" dirty="0"/>
                        <a:t> - 9</a:t>
                      </a:r>
                    </a:p>
                    <a:p>
                      <a:pPr algn="ctr"/>
                      <a:r>
                        <a:rPr lang="fr-FR" sz="1200" baseline="0" dirty="0"/>
                        <a:t>12 - 15</a:t>
                      </a:r>
                    </a:p>
                    <a:p>
                      <a:pPr algn="ctr"/>
                      <a:r>
                        <a:rPr lang="fr-FR" sz="1200" baseline="0" dirty="0"/>
                        <a:t>15 - 25</a:t>
                      </a:r>
                    </a:p>
                    <a:p>
                      <a:pPr algn="ctr"/>
                      <a:r>
                        <a:rPr lang="fr-FR" sz="1200" baseline="0" dirty="0"/>
                        <a:t>15 - 25</a:t>
                      </a:r>
                    </a:p>
                    <a:p>
                      <a:pPr algn="ctr"/>
                      <a:r>
                        <a:rPr lang="fr-FR" sz="1200" baseline="0" dirty="0"/>
                        <a:t>15 - 25</a:t>
                      </a:r>
                      <a:endParaRPr lang="fr-FR" sz="1200" dirty="0"/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200" dirty="0"/>
                        <a:t>21 - 28</a:t>
                      </a:r>
                    </a:p>
                    <a:p>
                      <a:pPr algn="ctr"/>
                      <a:r>
                        <a:rPr lang="fr-FR" sz="1200" dirty="0"/>
                        <a:t>28 - 35</a:t>
                      </a:r>
                    </a:p>
                    <a:p>
                      <a:pPr algn="ctr"/>
                      <a:r>
                        <a:rPr lang="fr-FR" sz="1200" dirty="0"/>
                        <a:t>28 - 40</a:t>
                      </a:r>
                    </a:p>
                    <a:p>
                      <a:pPr algn="ctr"/>
                      <a:r>
                        <a:rPr lang="fr-FR" sz="1200" dirty="0"/>
                        <a:t>28 - 42</a:t>
                      </a:r>
                    </a:p>
                    <a:p>
                      <a:pPr algn="ctr"/>
                      <a:r>
                        <a:rPr lang="fr-FR" sz="1200" dirty="0"/>
                        <a:t>56 - 70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5226213" y="3212963"/>
            <a:ext cx="253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prstClr val="black"/>
                </a:solidFill>
                <a:latin typeface="Calibri"/>
              </a:rPr>
              <a:t>Durée entre le semis et le stade 1 talle pour quelques graminées </a:t>
            </a:r>
          </a:p>
          <a:p>
            <a:r>
              <a:rPr lang="fr-FR" sz="1200" b="1" dirty="0">
                <a:solidFill>
                  <a:prstClr val="black"/>
                </a:solidFill>
                <a:latin typeface="Calibri"/>
              </a:rPr>
              <a:t>(en jours) :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493659" y="5103187"/>
            <a:ext cx="1503602" cy="27699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i="1" kern="0" dirty="0">
                <a:solidFill>
                  <a:prstClr val="black"/>
                </a:solidFill>
                <a:latin typeface="Calibri"/>
              </a:rPr>
              <a:t>Trèfle stade 2 feuilles</a:t>
            </a:r>
          </a:p>
        </p:txBody>
      </p:sp>
    </p:spTree>
    <p:extLst>
      <p:ext uri="{BB962C8B-B14F-4D97-AF65-F5344CB8AC3E}">
        <p14:creationId xmlns:p14="http://schemas.microsoft.com/office/powerpoint/2010/main" val="3677669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semer ?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49925"/>
              </p:ext>
            </p:extLst>
          </p:nvPr>
        </p:nvGraphicFramePr>
        <p:xfrm>
          <a:off x="971600" y="1556792"/>
          <a:ext cx="7632847" cy="4587117"/>
        </p:xfrm>
        <a:graphic>
          <a:graphicData uri="http://schemas.openxmlformats.org/drawingml/2006/table">
            <a:tbl>
              <a:tblPr firstRow="1" bandRow="1"/>
              <a:tblGrid>
                <a:gridCol w="352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>
                          <a:latin typeface="+mn-lt"/>
                        </a:rPr>
                        <a:t>Semis</a:t>
                      </a:r>
                      <a:r>
                        <a:rPr lang="fr-FR" sz="1600" baseline="0" dirty="0">
                          <a:latin typeface="+mn-lt"/>
                        </a:rPr>
                        <a:t> de fin d'été</a:t>
                      </a:r>
                      <a:endParaRPr lang="fr-FR" sz="1600" dirty="0">
                        <a:latin typeface="+mn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Semis</a:t>
                      </a:r>
                      <a:r>
                        <a:rPr lang="fr-FR" sz="1600" baseline="0" dirty="0">
                          <a:latin typeface="+mn-lt"/>
                        </a:rPr>
                        <a:t> </a:t>
                      </a:r>
                      <a:r>
                        <a:rPr lang="fr-FR" sz="1600" dirty="0">
                          <a:latin typeface="+mn-lt"/>
                        </a:rPr>
                        <a:t>de printemps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4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Production d'herbe dès le printemps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Couverture</a:t>
                      </a:r>
                      <a:r>
                        <a:rPr lang="fr-FR" sz="1600" baseline="0" dirty="0">
                          <a:latin typeface="+mn-lt"/>
                        </a:rPr>
                        <a:t> hivernale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Adapté aux terres humides, difficiles à exploiter en sortie d’hiver</a:t>
                      </a:r>
                      <a:endParaRPr lang="fr-FR" sz="1600" dirty="0">
                        <a:latin typeface="+mn-lt"/>
                      </a:endParaRP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     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Risque de sécheresse au semis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Développement lent des légumineuses</a:t>
                      </a:r>
                    </a:p>
                    <a:p>
                      <a:pPr marL="450850" inden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Risque de gel précoce</a:t>
                      </a:r>
                      <a:endParaRPr lang="fr-FR" sz="1600" dirty="0">
                        <a:latin typeface="+mn-lt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fr-FR" sz="1600" dirty="0">
                        <a:latin typeface="+mn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476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fr-FR" sz="1600" baseline="0" dirty="0">
                          <a:latin typeface="+mn-lt"/>
                        </a:rPr>
                        <a:t>Implantation </a:t>
                      </a:r>
                      <a:r>
                        <a:rPr lang="fr-FR" sz="1600" dirty="0">
                          <a:latin typeface="+mn-lt"/>
                        </a:rPr>
                        <a:t>rapide</a:t>
                      </a:r>
                      <a:r>
                        <a:rPr lang="fr-FR" sz="1600" baseline="0" dirty="0">
                          <a:latin typeface="+mn-lt"/>
                        </a:rPr>
                        <a:t> des légumineuses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kern="1200" dirty="0">
                          <a:latin typeface="+mn-lt"/>
                        </a:rPr>
                        <a:t>Enracinement</a:t>
                      </a:r>
                      <a:r>
                        <a:rPr lang="fr-FR" sz="1600" baseline="0" dirty="0">
                          <a:latin typeface="+mn-lt"/>
                        </a:rPr>
                        <a:t> profond avant le 1</a:t>
                      </a:r>
                      <a:r>
                        <a:rPr lang="fr-FR" sz="1600" baseline="30000" dirty="0">
                          <a:latin typeface="+mn-lt"/>
                        </a:rPr>
                        <a:t>er</a:t>
                      </a:r>
                      <a:r>
                        <a:rPr lang="fr-FR" sz="1600" baseline="0" dirty="0">
                          <a:latin typeface="+mn-lt"/>
                        </a:rPr>
                        <a:t> hiver</a:t>
                      </a: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endParaRPr lang="fr-FR" sz="1600" dirty="0">
                        <a:latin typeface="+mn-lt"/>
                      </a:endParaRP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Réduction de moitié de la production l'année du semis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dirty="0">
                          <a:latin typeface="+mn-lt"/>
                        </a:rPr>
                        <a:t>Fenêtre de semis réduite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Risque de sécheresse précoce</a:t>
                      </a:r>
                    </a:p>
                    <a:p>
                      <a:pPr marL="447675" indent="0">
                        <a:spcAft>
                          <a:spcPts val="600"/>
                        </a:spcAft>
                        <a:buFont typeface="Arial" pitchFamily="34" charset="0"/>
                        <a:buNone/>
                      </a:pPr>
                      <a:r>
                        <a:rPr lang="fr-FR" sz="1600" baseline="0" dirty="0">
                          <a:latin typeface="+mn-lt"/>
                        </a:rPr>
                        <a:t>Salissement plus important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79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Semer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ès le retour des pluies </a:t>
                      </a:r>
                    </a:p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de mi-août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à début septembre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74" marR="68574" marT="34282" marB="34282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Semer de</a:t>
                      </a:r>
                      <a:r>
                        <a:rPr lang="fr-FR" sz="1400" b="1" baseline="0" dirty="0">
                          <a:solidFill>
                            <a:schemeClr val="tx1"/>
                          </a:solidFill>
                        </a:rPr>
                        <a:t> mi-février à avril en sol rappuyé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74" marR="68574" marT="34282" marB="34282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-536" r="6148" b="57416"/>
          <a:stretch/>
        </p:blipFill>
        <p:spPr bwMode="auto">
          <a:xfrm>
            <a:off x="1041173" y="1896033"/>
            <a:ext cx="325945" cy="32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57224" r="7325"/>
          <a:stretch/>
        </p:blipFill>
        <p:spPr bwMode="auto">
          <a:xfrm>
            <a:off x="1062694" y="3990844"/>
            <a:ext cx="329492" cy="3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57224" r="7325"/>
          <a:stretch/>
        </p:blipFill>
        <p:spPr bwMode="auto">
          <a:xfrm>
            <a:off x="4572000" y="4071585"/>
            <a:ext cx="329492" cy="3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bracheta49d\AppData\Local\Microsoft\Windows\INetCache\IE\LC1RVJBQ\plus-24834_960_72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-536" r="6148" b="57416"/>
          <a:stretch/>
        </p:blipFill>
        <p:spPr bwMode="auto">
          <a:xfrm>
            <a:off x="4485056" y="2003344"/>
            <a:ext cx="325945" cy="32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02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Doses de semis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763688" y="2024844"/>
            <a:ext cx="5778642" cy="969496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kern="0" dirty="0">
                <a:solidFill>
                  <a:prstClr val="white"/>
                </a:solidFill>
              </a:rPr>
              <a:t>Semer </a:t>
            </a:r>
            <a:r>
              <a:rPr lang="fr-FR" sz="1500" b="1" kern="0" dirty="0">
                <a:solidFill>
                  <a:prstClr val="white"/>
                </a:solidFill>
              </a:rPr>
              <a:t>1000 à 1500 graines/m² </a:t>
            </a:r>
            <a:r>
              <a:rPr lang="fr-FR" sz="1200" b="1" kern="0" dirty="0">
                <a:solidFill>
                  <a:prstClr val="white"/>
                </a:solidFill>
              </a:rPr>
              <a:t>… </a:t>
            </a:r>
          </a:p>
          <a:p>
            <a:pPr algn="ctr">
              <a:defRPr/>
            </a:pPr>
            <a:r>
              <a:rPr lang="fr-FR" sz="1200" b="1" kern="0" dirty="0">
                <a:solidFill>
                  <a:prstClr val="white"/>
                </a:solidFill>
              </a:rPr>
              <a:t>pour un objectif de </a:t>
            </a:r>
            <a:r>
              <a:rPr lang="fr-FR" sz="1500" b="1" kern="0" dirty="0">
                <a:solidFill>
                  <a:prstClr val="white"/>
                </a:solidFill>
              </a:rPr>
              <a:t>500 plantes levées</a:t>
            </a:r>
          </a:p>
          <a:p>
            <a:pPr algn="ctr">
              <a:defRPr/>
            </a:pPr>
            <a:endParaRPr lang="fr-FR" sz="1500" b="1" kern="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fr-FR" sz="1200" kern="0" dirty="0">
                <a:solidFill>
                  <a:prstClr val="white"/>
                </a:solidFill>
              </a:rPr>
              <a:t>avec des Pertes à la levées : 50% en petites graines, 25% sur bromes 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547664" y="3457211"/>
          <a:ext cx="3729583" cy="1660561"/>
        </p:xfrm>
        <a:graphic>
          <a:graphicData uri="http://schemas.openxmlformats.org/drawingml/2006/table">
            <a:tbl>
              <a:tblPr firstRow="1" bandRow="1"/>
              <a:tblGrid>
                <a:gridCol w="179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8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100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Dose de semis</a:t>
                      </a:r>
                      <a:r>
                        <a:rPr lang="fr-FR" sz="1100" baseline="0" dirty="0"/>
                        <a:t> </a:t>
                      </a:r>
                      <a:r>
                        <a:rPr lang="fr-FR" sz="1100" dirty="0"/>
                        <a:t>(kg/ha)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Nombre de</a:t>
                      </a:r>
                      <a:r>
                        <a:rPr lang="fr-FR" sz="1100" baseline="0" dirty="0"/>
                        <a:t> </a:t>
                      </a:r>
                      <a:r>
                        <a:rPr lang="fr-FR" sz="1100" dirty="0"/>
                        <a:t>graines/g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Fléole</a:t>
                      </a:r>
                      <a:r>
                        <a:rPr lang="fr-FR" sz="1100" baseline="0" dirty="0"/>
                        <a:t> des prés</a:t>
                      </a:r>
                      <a:endParaRPr lang="fr-FR" sz="1100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5 à 7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2500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Fétuque</a:t>
                      </a:r>
                      <a:r>
                        <a:rPr lang="fr-FR" sz="1100" baseline="0" dirty="0"/>
                        <a:t> élevée / des prés</a:t>
                      </a:r>
                      <a:endParaRPr lang="fr-FR" sz="1100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20 à 25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400 à 500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RGA ou RGI diploïde</a:t>
                      </a:r>
                      <a:r>
                        <a:rPr lang="fr-FR" sz="1100" baseline="0" dirty="0"/>
                        <a:t> (2n)</a:t>
                      </a:r>
                      <a:endParaRPr lang="fr-FR" sz="1100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20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450 à 550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RGA ou RGI tétraploïde</a:t>
                      </a:r>
                      <a:r>
                        <a:rPr lang="fr-FR" sz="1100" baseline="0" dirty="0"/>
                        <a:t> (4n)</a:t>
                      </a:r>
                      <a:endParaRPr lang="fr-FR" sz="1100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25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300 à 350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Trèfle blanc (en association)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2 à 4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1500 à 1600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100" dirty="0"/>
                        <a:t>Luzerne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15 à 20</a:t>
                      </a:r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100" dirty="0"/>
                        <a:t>400 à 600</a:t>
                      </a:r>
                      <a:endParaRPr lang="fr-FR" sz="1100" b="1" dirty="0"/>
                    </a:p>
                  </a:txBody>
                  <a:tcPr marL="54000" marR="54000" marT="13500" marB="135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lèche gauche 8"/>
          <p:cNvSpPr/>
          <p:nvPr/>
        </p:nvSpPr>
        <p:spPr>
          <a:xfrm>
            <a:off x="5274078" y="3661556"/>
            <a:ext cx="2538282" cy="1119783"/>
          </a:xfrm>
          <a:prstGeom prst="leftArrow">
            <a:avLst>
              <a:gd name="adj1" fmla="val 82197"/>
              <a:gd name="adj2" fmla="val 31379"/>
            </a:avLst>
          </a:prstGeom>
          <a:solidFill>
            <a:srgbClr val="8064A2">
              <a:lumMod val="60000"/>
              <a:lumOff val="40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350" b="1" kern="0" dirty="0">
                <a:solidFill>
                  <a:prstClr val="black"/>
                </a:solidFill>
                <a:latin typeface="Calibri"/>
              </a:rPr>
              <a:t>20 kg/ha de fétuque élevée </a:t>
            </a:r>
            <a:r>
              <a:rPr lang="fr-FR" sz="1350" kern="0" dirty="0">
                <a:solidFill>
                  <a:prstClr val="black"/>
                </a:solidFill>
                <a:latin typeface="Calibri"/>
              </a:rPr>
              <a:t>avec 500 graines/gramme, c'est l'équivalent de </a:t>
            </a:r>
          </a:p>
          <a:p>
            <a:pPr>
              <a:defRPr/>
            </a:pPr>
            <a:r>
              <a:rPr lang="fr-FR" sz="1350" b="1" kern="0" dirty="0">
                <a:solidFill>
                  <a:prstClr val="black"/>
                </a:solidFill>
                <a:latin typeface="Calibri"/>
              </a:rPr>
              <a:t>1000 graines/m² semées</a:t>
            </a:r>
            <a:r>
              <a:rPr lang="fr-FR" sz="1350" kern="0" dirty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441784" y="3183731"/>
            <a:ext cx="3433953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fr-FR" sz="1050" b="1" dirty="0">
                <a:latin typeface="+mj-lt"/>
                <a:cs typeface="Times New Roman" pitchFamily="18" charset="0"/>
              </a:rPr>
              <a:t>Doses de semis conseillées en pur (kg/ha)</a:t>
            </a:r>
            <a:endParaRPr lang="fr-FR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60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idx="1"/>
          </p:nvPr>
        </p:nvSpPr>
        <p:spPr bwMode="auto">
          <a:xfrm>
            <a:off x="827584" y="1517533"/>
            <a:ext cx="7402016" cy="17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2438" indent="-4524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1" lang="fr-FR" sz="1600" dirty="0">
                <a:latin typeface="+mj-lt"/>
                <a:cs typeface="Arial" pitchFamily="34" charset="0"/>
              </a:rPr>
              <a:t>Rechercher une </a:t>
            </a:r>
            <a:r>
              <a:rPr kumimoji="1" lang="fr-FR" sz="1600" b="1" dirty="0">
                <a:latin typeface="+mj-lt"/>
                <a:cs typeface="Arial" pitchFamily="34" charset="0"/>
              </a:rPr>
              <a:t>distribution aléatoire des graines </a:t>
            </a:r>
            <a:r>
              <a:rPr kumimoji="1" lang="fr-FR" sz="1600" dirty="0">
                <a:latin typeface="+mj-lt"/>
                <a:cs typeface="Arial" pitchFamily="34" charset="0"/>
              </a:rPr>
              <a:t>pour une couverture rapide limitant le salissement.</a:t>
            </a:r>
          </a:p>
          <a:p>
            <a:pPr marL="0" indent="0" eaLnBrk="1" hangingPunct="1">
              <a:buNone/>
              <a:defRPr/>
            </a:pPr>
            <a:endParaRPr kumimoji="1" lang="fr-FR" sz="1600" dirty="0">
              <a:latin typeface="+mj-lt"/>
              <a:cs typeface="Arial" pitchFamily="34" charset="0"/>
            </a:endParaRPr>
          </a:p>
          <a:p>
            <a:pPr marL="0" indent="0" eaLnBrk="1" hangingPunct="1">
              <a:buNone/>
              <a:defRPr/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Au semoir à céréales avec un écartement resserré</a:t>
            </a:r>
          </a:p>
          <a:p>
            <a:pPr eaLnBrk="1" hangingPunct="1">
              <a:defRPr/>
            </a:pPr>
            <a:endParaRPr kumimoji="1" lang="fr-FR" sz="1600" dirty="0">
              <a:latin typeface="+mj-lt"/>
              <a:cs typeface="Arial" pitchFamily="34" charset="0"/>
            </a:endParaRPr>
          </a:p>
          <a:p>
            <a:pPr marL="0" indent="0" eaLnBrk="1" hangingPunct="1">
              <a:buNone/>
              <a:defRPr/>
            </a:pPr>
            <a:r>
              <a:rPr kumimoji="1" lang="fr-FR" sz="1600" dirty="0">
                <a:solidFill>
                  <a:srgbClr val="00B050"/>
                </a:solidFill>
                <a:latin typeface="+mj-lt"/>
                <a:cs typeface="Arial" pitchFamily="34" charset="0"/>
              </a:rPr>
              <a:t>► </a:t>
            </a:r>
            <a:r>
              <a:rPr kumimoji="1" lang="fr-FR" sz="1600" dirty="0">
                <a:latin typeface="+mj-lt"/>
                <a:cs typeface="Arial" pitchFamily="34" charset="0"/>
              </a:rPr>
              <a:t>À la volée (semoir centrifuge ou semoir en lignes bottes relevées)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61" y="3427058"/>
            <a:ext cx="3066642" cy="20484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0" y="3562075"/>
            <a:ext cx="2654316" cy="17783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28946" r="45113" b="37958"/>
          <a:stretch/>
        </p:blipFill>
        <p:spPr>
          <a:xfrm>
            <a:off x="6284142" y="4199721"/>
            <a:ext cx="1572921" cy="15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4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83568" y="363573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+mn-lt"/>
              </a:rPr>
              <a:t>Semer en surface </a:t>
            </a:r>
            <a:r>
              <a:rPr lang="fr-FR" sz="1800" dirty="0">
                <a:latin typeface="+mn-lt"/>
              </a:rPr>
              <a:t>= relever les éléments au maximum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24335"/>
            <a:ext cx="3636404" cy="24290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28946" r="45113" b="37958"/>
          <a:stretch/>
        </p:blipFill>
        <p:spPr>
          <a:xfrm>
            <a:off x="5076056" y="4041847"/>
            <a:ext cx="2521200" cy="24114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3568" y="125946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+mn-lt"/>
              </a:rPr>
              <a:t>Semer en surface </a:t>
            </a:r>
            <a:r>
              <a:rPr lang="fr-FR" sz="1800" dirty="0">
                <a:latin typeface="+mn-lt"/>
              </a:rPr>
              <a:t>= Travailler peu profond devant le semoir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5" y="1607110"/>
            <a:ext cx="2952328" cy="19720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07110"/>
            <a:ext cx="2952328" cy="19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90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graines</a:t>
            </a:r>
          </a:p>
        </p:txBody>
      </p:sp>
      <p:pic>
        <p:nvPicPr>
          <p:cNvPr id="2050" name="Imag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03761"/>
            <a:ext cx="3528392" cy="16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04864"/>
            <a:ext cx="1259632" cy="12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-222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53" name="Imag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9861"/>
            <a:ext cx="2448272" cy="1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562352"/>
            <a:ext cx="396982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2403" y="15017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5712" y="1288152"/>
            <a:ext cx="8780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n-lt"/>
              </a:rPr>
              <a:t>Vu que l’on sème en surface, </a:t>
            </a:r>
            <a:r>
              <a:rPr lang="fr-FR" sz="1600" b="1" dirty="0">
                <a:latin typeface="+mn-lt"/>
              </a:rPr>
              <a:t>les peignes ou chaîne ont toute leur importance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5712" y="3882534"/>
            <a:ext cx="80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n-lt"/>
              </a:rPr>
              <a:t>Le roulage : crucial pour assurer le contact terre-graine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1769121"/>
            <a:ext cx="25922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53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2800" dirty="0"/>
              <a:t>Implantation sous couvert « classique »</a:t>
            </a:r>
          </a:p>
        </p:txBody>
      </p:sp>
      <p:sp>
        <p:nvSpPr>
          <p:cNvPr id="15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3400" y="1484792"/>
            <a:ext cx="8431088" cy="449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Implantation de 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printemps sous couvert d’une céréale de printemps</a:t>
            </a:r>
          </a:p>
          <a:p>
            <a:pPr marL="342900" lvl="1" indent="-342900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Assez largement pratiquée pour les luzernes</a:t>
            </a:r>
          </a:p>
          <a:p>
            <a:pPr marL="342900" lvl="1" indent="-342900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Bonne installation des légumineuses au printemps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fr-FR" sz="1800" b="1" dirty="0">
              <a:solidFill>
                <a:srgbClr val="99663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Semis en 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deux passages successifs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Densité réduite de la céréale: 160-180 gr/m² 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(40 à 50 kg/ha d’avoine)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657600" marR="0" lvl="8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2339752" y="3140957"/>
            <a:ext cx="6120680" cy="1468758"/>
            <a:chOff x="2339752" y="3140968"/>
            <a:chExt cx="6120680" cy="1468760"/>
          </a:xfrm>
        </p:grpSpPr>
        <p:sp>
          <p:nvSpPr>
            <p:cNvPr id="16" name="Flèche à angle droit 15"/>
            <p:cNvSpPr/>
            <p:nvPr/>
          </p:nvSpPr>
          <p:spPr>
            <a:xfrm rot="5400000">
              <a:off x="5508104" y="3601615"/>
              <a:ext cx="504056" cy="504056"/>
            </a:xfrm>
            <a:prstGeom prst="bentUpArrow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" name="Flèche vers le bas 16"/>
            <p:cNvSpPr/>
            <p:nvPr/>
          </p:nvSpPr>
          <p:spPr>
            <a:xfrm>
              <a:off x="3203848" y="3601614"/>
              <a:ext cx="288032" cy="504057"/>
            </a:xfrm>
            <a:prstGeom prst="downArrow">
              <a:avLst/>
            </a:prstGeom>
            <a:solidFill>
              <a:srgbClr val="92D050"/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300192" y="3781633"/>
              <a:ext cx="2160240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="1" dirty="0">
                  <a:solidFill>
                    <a:srgbClr val="FF9900"/>
                  </a:solidFill>
                  <a:latin typeface="Verdana"/>
                  <a:cs typeface="Arial" pitchFamily="34" charset="0"/>
                </a:rPr>
                <a:t>Récolte grain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339752" y="4209618"/>
              <a:ext cx="2664296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2000" b="1" dirty="0">
                  <a:solidFill>
                    <a:srgbClr val="92D050"/>
                  </a:solidFill>
                  <a:latin typeface="Verdana"/>
                  <a:cs typeface="Arial" pitchFamily="34" charset="0"/>
                </a:rPr>
                <a:t>Récolte ensilage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511222" y="3140968"/>
              <a:ext cx="4149010" cy="3693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1800" b="1" kern="0" dirty="0">
                  <a:solidFill>
                    <a:srgbClr val="996633"/>
                  </a:solidFill>
                  <a:latin typeface="+mn-lt"/>
                </a:rPr>
                <a:t>Avoine ou orge de printemps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58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5A822-7B2F-465C-6E81-CFD71ED2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de semis de prairie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1E9C60-5F07-EE00-F733-B462640B5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5672C2-1B6E-3DFF-62A9-D1E6FF58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821528" cy="49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3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04800"/>
            <a:ext cx="8208912" cy="963613"/>
          </a:xfrm>
        </p:spPr>
        <p:txBody>
          <a:bodyPr/>
          <a:lstStyle/>
          <a:p>
            <a:r>
              <a:rPr lang="fr-FR" sz="3200" dirty="0"/>
              <a:t>C’est quoi le semis sous couvert ?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999712" y="2129298"/>
            <a:ext cx="844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prstClr val="black"/>
                </a:solidFill>
                <a:latin typeface="Calibri"/>
                <a:ea typeface="ＭＳ Ｐゴシック" pitchFamily="-110" charset="-128"/>
              </a:rPr>
              <a:t>Semis sous couvert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flipH="1">
            <a:off x="1409654" y="3033598"/>
            <a:ext cx="3944" cy="46732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med"/>
          </a:ln>
          <a:effectLst/>
        </p:spPr>
      </p:cxnSp>
      <p:sp>
        <p:nvSpPr>
          <p:cNvPr id="29" name="Ellipse 28"/>
          <p:cNvSpPr/>
          <p:nvPr/>
        </p:nvSpPr>
        <p:spPr>
          <a:xfrm>
            <a:off x="1259632" y="3715565"/>
            <a:ext cx="138012" cy="144016"/>
          </a:xfrm>
          <a:prstGeom prst="ellipse">
            <a:avLst/>
          </a:prstGeom>
          <a:solidFill>
            <a:srgbClr val="BF5E00"/>
          </a:solidFill>
          <a:ln w="25400" cap="flat" cmpd="sng" algn="ctr">
            <a:solidFill>
              <a:srgbClr val="BF5E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455304" y="3572923"/>
            <a:ext cx="82211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455299" y="3983401"/>
          <a:ext cx="8293164" cy="274320"/>
        </p:xfrm>
        <a:graphic>
          <a:graphicData uri="http://schemas.openxmlformats.org/drawingml/2006/table">
            <a:tbl>
              <a:tblPr firstRow="1" bandRow="1"/>
              <a:tblGrid>
                <a:gridCol w="691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10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/>
                        <a:t>sept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oct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nov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déc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/>
                        <a:t>jan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fév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mar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avr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/>
                        <a:t>mai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/>
                        <a:t>juin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 err="1"/>
                        <a:t>juil</a:t>
                      </a:r>
                      <a:endParaRPr lang="fr-FR" sz="12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200" b="1" dirty="0"/>
                        <a:t>août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87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ZoneTexte 31"/>
          <p:cNvSpPr txBox="1"/>
          <p:nvPr/>
        </p:nvSpPr>
        <p:spPr>
          <a:xfrm>
            <a:off x="213233" y="2118519"/>
            <a:ext cx="844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prstClr val="black"/>
                </a:solidFill>
                <a:latin typeface="Calibri"/>
                <a:ea typeface="ＭＳ Ｐゴシック" pitchFamily="-110" charset="-128"/>
              </a:rPr>
              <a:t>Semis  prairie en solo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606655" y="3033585"/>
            <a:ext cx="4486" cy="48130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med"/>
          </a:ln>
          <a:effectLst/>
        </p:spPr>
      </p:cxnSp>
      <p:sp>
        <p:nvSpPr>
          <p:cNvPr id="34" name="Flèche courbée vers le bas 33"/>
          <p:cNvSpPr/>
          <p:nvPr/>
        </p:nvSpPr>
        <p:spPr>
          <a:xfrm>
            <a:off x="606673" y="3033598"/>
            <a:ext cx="872665" cy="323375"/>
          </a:xfrm>
          <a:prstGeom prst="curvedDownArrow">
            <a:avLst>
              <a:gd name="adj1" fmla="val 25000"/>
              <a:gd name="adj2" fmla="val 73892"/>
              <a:gd name="adj3" fmla="val 36782"/>
            </a:avLst>
          </a:prstGeom>
          <a:gradFill rotWithShape="1">
            <a:gsLst>
              <a:gs pos="0">
                <a:srgbClr val="660075">
                  <a:tint val="100000"/>
                  <a:shade val="100000"/>
                  <a:satMod val="130000"/>
                </a:srgbClr>
              </a:gs>
              <a:gs pos="100000">
                <a:srgbClr val="660075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6007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719764" y="2208006"/>
            <a:ext cx="111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prstClr val="black"/>
                </a:solidFill>
                <a:latin typeface="Calibri"/>
                <a:ea typeface="ＭＳ Ｐゴシック" pitchFamily="-110" charset="-128"/>
              </a:rPr>
              <a:t>Récolte ensilage</a:t>
            </a:r>
          </a:p>
        </p:txBody>
      </p:sp>
      <p:pic>
        <p:nvPicPr>
          <p:cNvPr id="36" name="Picture 2" descr="C:\Users\bracheta49d\AppData\Local\Microsoft\Windows\INetCache\IE\HDJ7T0TQ\wheat-578195_960_720[1]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19586"/>
          <a:stretch/>
        </p:blipFill>
        <p:spPr bwMode="auto">
          <a:xfrm>
            <a:off x="7409400" y="2713365"/>
            <a:ext cx="752278" cy="85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bracheta49d\AppData\Local\Microsoft\Windows\INetCache\IE\FA5J9PWI\green-307082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3033598"/>
            <a:ext cx="1430288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871494" y="2610952"/>
            <a:ext cx="582661" cy="338554"/>
          </a:xfrm>
          <a:prstGeom prst="rect">
            <a:avLst/>
          </a:prstGeom>
          <a:gradFill rotWithShape="1">
            <a:gsLst>
              <a:gs pos="0">
                <a:srgbClr val="C1CD4A">
                  <a:tint val="100000"/>
                  <a:shade val="100000"/>
                  <a:satMod val="130000"/>
                </a:srgbClr>
              </a:gs>
              <a:gs pos="100000">
                <a:srgbClr val="C1CD4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1CD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</a:t>
            </a:r>
          </a:p>
        </p:txBody>
      </p:sp>
      <p:sp>
        <p:nvSpPr>
          <p:cNvPr id="39" name="Ellipse 38"/>
          <p:cNvSpPr/>
          <p:nvPr/>
        </p:nvSpPr>
        <p:spPr>
          <a:xfrm>
            <a:off x="1334642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1453986" y="3681657"/>
            <a:ext cx="69006" cy="216024"/>
          </a:xfrm>
          <a:prstGeom prst="ellipse">
            <a:avLst/>
          </a:prstGeom>
          <a:solidFill>
            <a:srgbClr val="BF5E00"/>
          </a:solidFill>
          <a:ln w="25400" cap="flat" cmpd="sng" algn="ctr">
            <a:solidFill>
              <a:srgbClr val="BF5E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1478658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403648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1259632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542554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86570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611560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467544" y="3537641"/>
            <a:ext cx="69006" cy="72008"/>
          </a:xfrm>
          <a:prstGeom prst="ellipse">
            <a:avLst/>
          </a:prstGeom>
          <a:solidFill>
            <a:srgbClr val="996633"/>
          </a:solidFill>
          <a:ln w="25400" cap="flat" cmpd="sng" algn="ctr">
            <a:solidFill>
              <a:srgbClr val="66330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000" kern="0">
              <a:solidFill>
                <a:prstClr val="white"/>
              </a:solidFill>
              <a:latin typeface="Calibri"/>
              <a:ea typeface="ＭＳ Ｐゴシック" pitchFamily="-110" charset="-128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40843" y="4729499"/>
            <a:ext cx="834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lang="fr-FR" sz="2000" dirty="0">
                <a:solidFill>
                  <a:prstClr val="black"/>
                </a:solidFill>
                <a:latin typeface="Arial" charset="0"/>
                <a:ea typeface="ＭＳ Ｐゴシック" pitchFamily="-110" charset="-128"/>
              </a:rPr>
              <a:t>Semis de prairie sous couvert de céréales (ou céréales-protéagineux) à l’automne testé.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7380328" y="2164895"/>
            <a:ext cx="84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prstClr val="black"/>
                </a:solidFill>
                <a:latin typeface="Calibri"/>
                <a:ea typeface="ＭＳ Ｐゴシック" pitchFamily="-110" charset="-128"/>
              </a:rPr>
              <a:t>Récolte grain</a:t>
            </a:r>
          </a:p>
        </p:txBody>
      </p:sp>
    </p:spTree>
    <p:extLst>
      <p:ext uri="{BB962C8B-B14F-4D97-AF65-F5344CB8AC3E}">
        <p14:creationId xmlns:p14="http://schemas.microsoft.com/office/powerpoint/2010/main" val="2844438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100" dirty="0"/>
              <a:t>Implantation sous couvert testée dans nos essais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9" y="1912239"/>
            <a:ext cx="8007262" cy="3655375"/>
          </a:xfrm>
        </p:spPr>
      </p:pic>
    </p:spTree>
    <p:extLst>
      <p:ext uri="{BB962C8B-B14F-4D97-AF65-F5344CB8AC3E}">
        <p14:creationId xmlns:p14="http://schemas.microsoft.com/office/powerpoint/2010/main" val="53225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67744" y="2636912"/>
            <a:ext cx="66247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35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043A35-A173-4554-BEFE-6E9AEB2D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518A12-1AF9-4160-8B97-8EC5721E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112"/>
            <a:ext cx="9144000" cy="29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1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100" dirty="0"/>
              <a:t>Implantation sous couvert testée dans nos essais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3" y="1791312"/>
            <a:ext cx="7887717" cy="4002060"/>
          </a:xfrm>
        </p:spPr>
      </p:pic>
    </p:spTree>
    <p:extLst>
      <p:ext uri="{BB962C8B-B14F-4D97-AF65-F5344CB8AC3E}">
        <p14:creationId xmlns:p14="http://schemas.microsoft.com/office/powerpoint/2010/main" val="4184598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Essai </a:t>
            </a:r>
            <a:r>
              <a:rPr lang="fr-FR" dirty="0" err="1"/>
              <a:t>ImplanPrairies</a:t>
            </a:r>
            <a:endParaRPr lang="fr-FR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23528" y="1196752"/>
            <a:ext cx="8568952" cy="30963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cap="small" dirty="0">
                <a:solidFill>
                  <a:srgbClr val="672490"/>
                </a:solidFill>
              </a:rPr>
              <a:t>Contexte</a:t>
            </a:r>
            <a:r>
              <a:rPr lang="fr-FR" sz="1800" dirty="0"/>
              <a:t> </a:t>
            </a:r>
          </a:p>
          <a:p>
            <a:pPr marL="0" indent="0">
              <a:buNone/>
            </a:pPr>
            <a:endParaRPr lang="fr-FR" sz="1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</a:rPr>
              <a:t>Des conditions climatiques de plus en plus limitantes à l’installation 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Fins d’été sèches (5 à 6 années/10)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Fins d’hiver humides (3 à 4 années/10)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600" dirty="0"/>
              <a:t>Sécheresses précoces de fin de printemps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1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</a:rPr>
              <a:t>Des petites graines délicates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fr-FR" sz="1800" dirty="0">
                <a:latin typeface="Verdana"/>
              </a:rPr>
              <a:t>Pas de solution de désherbage des prairies </a:t>
            </a:r>
            <a:r>
              <a:rPr lang="fr-FR" sz="1800" dirty="0" err="1">
                <a:latin typeface="Verdana"/>
              </a:rPr>
              <a:t>multiespèces</a:t>
            </a:r>
            <a:endParaRPr lang="fr-FR" sz="1800" dirty="0">
              <a:latin typeface="Verdana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83568" y="4437126"/>
            <a:ext cx="7200800" cy="64633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672490"/>
                </a:solidFill>
              </a:rPr>
              <a:t>Objectif: Tester la faisabilité de techniques d’implantation des prairies sous couvert de céréales d’hiver</a:t>
            </a:r>
          </a:p>
        </p:txBody>
      </p:sp>
    </p:spTree>
    <p:extLst>
      <p:ext uri="{BB962C8B-B14F-4D97-AF65-F5344CB8AC3E}">
        <p14:creationId xmlns:p14="http://schemas.microsoft.com/office/powerpoint/2010/main" val="3411650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Dispositifs expérimentaux</a:t>
            </a:r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533400" y="2871117"/>
            <a:ext cx="8153400" cy="34382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600" b="0" cap="small" dirty="0">
              <a:solidFill>
                <a:srgbClr val="672490"/>
              </a:solidFill>
            </a:endParaRPr>
          </a:p>
          <a:p>
            <a:pPr marL="0" indent="0">
              <a:buNone/>
            </a:pPr>
            <a:r>
              <a:rPr lang="fr-FR" sz="1600" b="0" cap="small" dirty="0">
                <a:solidFill>
                  <a:srgbClr val="672490"/>
                </a:solidFill>
              </a:rPr>
              <a:t>Les facteurs de variation observés</a:t>
            </a:r>
            <a:endParaRPr lang="fr-FR" sz="1600" b="0" dirty="0"/>
          </a:p>
          <a:p>
            <a:pPr lvl="0"/>
            <a:r>
              <a:rPr lang="fr-FR" sz="1600" dirty="0"/>
              <a:t>La </a:t>
            </a:r>
            <a:r>
              <a:rPr lang="fr-FR" sz="1600" b="1" dirty="0"/>
              <a:t>nature de la prairie</a:t>
            </a:r>
            <a:r>
              <a:rPr lang="fr-FR" sz="1600" dirty="0"/>
              <a:t> semée </a:t>
            </a:r>
          </a:p>
          <a:p>
            <a:pPr marL="357188" lvl="0" indent="0">
              <a:buNone/>
            </a:pPr>
            <a:r>
              <a:rPr lang="fr-FR" sz="1600" i="1" dirty="0"/>
              <a:t>agressivité et vitesse d’installation des espèces prairiales</a:t>
            </a:r>
          </a:p>
          <a:p>
            <a:pPr lvl="0"/>
            <a:r>
              <a:rPr lang="fr-FR" sz="1600" dirty="0"/>
              <a:t>La </a:t>
            </a:r>
            <a:r>
              <a:rPr lang="fr-FR" sz="1600" b="1" dirty="0"/>
              <a:t>nature de la céréale </a:t>
            </a:r>
            <a:r>
              <a:rPr lang="fr-FR" sz="1600" dirty="0"/>
              <a:t>utilisée</a:t>
            </a:r>
          </a:p>
          <a:p>
            <a:pPr marL="357188" lvl="0" indent="0">
              <a:buNone/>
            </a:pPr>
            <a:r>
              <a:rPr lang="fr-FR" sz="1600" i="1" dirty="0"/>
              <a:t>agressivité de l’espèce, période d’installation</a:t>
            </a:r>
          </a:p>
          <a:p>
            <a:pPr lvl="0"/>
            <a:r>
              <a:rPr lang="fr-FR" sz="1600" dirty="0"/>
              <a:t>Le </a:t>
            </a:r>
            <a:r>
              <a:rPr lang="fr-FR" sz="1600" b="1" dirty="0"/>
              <a:t>stade de récolte de la céréale</a:t>
            </a:r>
            <a:r>
              <a:rPr lang="fr-FR" sz="1600" dirty="0"/>
              <a:t> : fourrage (ensilage) ou grain</a:t>
            </a:r>
          </a:p>
          <a:p>
            <a:pPr lvl="0"/>
            <a:endParaRPr lang="fr-FR" sz="1600" b="0" dirty="0"/>
          </a:p>
          <a:p>
            <a:pPr marL="0" lvl="0" indent="0">
              <a:buNone/>
            </a:pPr>
            <a:r>
              <a:rPr lang="fr-FR" sz="1600" b="0" cap="small" dirty="0">
                <a:solidFill>
                  <a:srgbClr val="672490"/>
                </a:solidFill>
              </a:rPr>
              <a:t>Etude des conséquences sur:</a:t>
            </a:r>
          </a:p>
          <a:p>
            <a:pPr lvl="0"/>
            <a:r>
              <a:rPr lang="fr-FR" sz="1600" b="0" dirty="0"/>
              <a:t>La productivité de la céréale</a:t>
            </a:r>
          </a:p>
          <a:p>
            <a:pPr lvl="0"/>
            <a:r>
              <a:rPr lang="fr-FR" sz="1600" b="0" dirty="0"/>
              <a:t>La qualité d’implantation de la prairie et sa productivité</a:t>
            </a:r>
          </a:p>
          <a:p>
            <a:endParaRPr lang="fr-FR" sz="1600" b="0" dirty="0"/>
          </a:p>
        </p:txBody>
      </p:sp>
      <p:grpSp>
        <p:nvGrpSpPr>
          <p:cNvPr id="7" name="Groupe 6"/>
          <p:cNvGrpSpPr/>
          <p:nvPr/>
        </p:nvGrpSpPr>
        <p:grpSpPr>
          <a:xfrm>
            <a:off x="395290" y="1412783"/>
            <a:ext cx="8569325" cy="1583412"/>
            <a:chOff x="395288" y="2420739"/>
            <a:chExt cx="8569325" cy="1583412"/>
          </a:xfrm>
        </p:grpSpPr>
        <p:sp>
          <p:nvSpPr>
            <p:cNvPr id="8" name="Flèche droite 7"/>
            <p:cNvSpPr/>
            <p:nvPr/>
          </p:nvSpPr>
          <p:spPr>
            <a:xfrm>
              <a:off x="611188" y="3027164"/>
              <a:ext cx="8353425" cy="360362"/>
            </a:xfrm>
            <a:prstGeom prst="rightArrow">
              <a:avLst/>
            </a:prstGeom>
            <a:solidFill>
              <a:srgbClr val="0C5986"/>
            </a:solidFill>
            <a:ln w="25400" cap="flat" cmpd="sng" algn="ctr">
              <a:solidFill>
                <a:srgbClr val="0C5986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Fin août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	       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Début octobre                                    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		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Début mars          Mi-mars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288" y="2420739"/>
              <a:ext cx="1223962" cy="461665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 fin d’été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435600" y="2420739"/>
              <a:ext cx="2952750" cy="43088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 de printemps sous couvert d’une céréale de printemps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42988" y="3573264"/>
              <a:ext cx="2376487" cy="430887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Implantation d’automne sous couvert d’une céréale d’hiver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19763" y="3573264"/>
              <a:ext cx="2303462" cy="430887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>
              <a:spAutoFit/>
            </a:bodyPr>
            <a:lstStyle>
              <a:defPPr>
                <a:defRPr lang="fr-FR"/>
              </a:defPPr>
              <a:lvl1pPr algn="ctr">
                <a:defRPr sz="11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Sur-semis au printemps dans une céréale d’hiver</a:t>
              </a:r>
            </a:p>
          </p:txBody>
        </p:sp>
        <p:cxnSp>
          <p:nvCxnSpPr>
            <p:cNvPr id="13" name="Connecteur droit 12"/>
            <p:cNvCxnSpPr/>
            <p:nvPr/>
          </p:nvCxnSpPr>
          <p:spPr>
            <a:xfrm>
              <a:off x="2267744" y="3314501"/>
              <a:ext cx="0" cy="25876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4" name="Connecteur droit 13"/>
            <p:cNvCxnSpPr/>
            <p:nvPr/>
          </p:nvCxnSpPr>
          <p:spPr>
            <a:xfrm>
              <a:off x="7956376" y="2882701"/>
              <a:ext cx="0" cy="2587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5" name="Connecteur droit 14"/>
            <p:cNvCxnSpPr/>
            <p:nvPr/>
          </p:nvCxnSpPr>
          <p:spPr>
            <a:xfrm>
              <a:off x="6732240" y="3327796"/>
              <a:ext cx="0" cy="2587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6" name="Connecteur droit 15"/>
            <p:cNvCxnSpPr/>
            <p:nvPr/>
          </p:nvCxnSpPr>
          <p:spPr>
            <a:xfrm>
              <a:off x="1057389" y="2897782"/>
              <a:ext cx="0" cy="25876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7" name="ZoneTexte 16"/>
            <p:cNvSpPr txBox="1"/>
            <p:nvPr/>
          </p:nvSpPr>
          <p:spPr>
            <a:xfrm>
              <a:off x="1907704" y="2483604"/>
              <a:ext cx="3527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j-lt"/>
                </a:rPr>
                <a:t>Itinéraires « classiques »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437121" y="3604497"/>
              <a:ext cx="2282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+mj-lt"/>
                </a:rPr>
                <a:t>Itinéraires testés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56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des résultats</a:t>
            </a:r>
          </a:p>
        </p:txBody>
      </p:sp>
      <p:graphicFrame>
        <p:nvGraphicFramePr>
          <p:cNvPr id="6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37868" y="1340768"/>
          <a:ext cx="8582604" cy="3383280"/>
        </p:xfrm>
        <a:graphic>
          <a:graphicData uri="http://schemas.openxmlformats.org/drawingml/2006/table">
            <a:tbl>
              <a:tblPr firstRow="1" bandRow="1"/>
              <a:tblGrid>
                <a:gridCol w="123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66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Période semis 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Céréale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Qualité implantation de la prairie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Effet rendement</a:t>
                      </a:r>
                      <a:r>
                        <a:rPr lang="fr-FR" sz="1600" b="0" baseline="0" dirty="0">
                          <a:solidFill>
                            <a:schemeClr val="bg1"/>
                          </a:solidFill>
                        </a:rPr>
                        <a:t> céréale grain</a:t>
                      </a:r>
                      <a:endParaRPr lang="fr-FR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fr-FR" sz="1600" b="0" dirty="0">
                          <a:solidFill>
                            <a:schemeClr val="bg1"/>
                          </a:solidFill>
                        </a:rPr>
                        <a:t>Effet rendement céréale fourrage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Couvrante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900" dirty="0"/>
                        <a:t>= </a:t>
                      </a:r>
                      <a:r>
                        <a:rPr lang="fr-FR" sz="1500" dirty="0"/>
                        <a:t>ou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900" dirty="0"/>
                        <a:t>= ou</a:t>
                      </a:r>
                      <a:r>
                        <a:rPr lang="fr-FR" sz="1900" baseline="0" dirty="0"/>
                        <a:t> </a:t>
                      </a:r>
                      <a:endParaRPr lang="fr-FR" sz="19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Toute situation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200" i="1" dirty="0"/>
                        <a:t>Non observée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Automne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couvrante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Peu agressive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Non observée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Sortie hiver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Toute situation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600" dirty="0"/>
                        <a:t>Toute situation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endParaRPr lang="fr-FR" sz="19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fr-FR" sz="1900" dirty="0"/>
                        <a:t>= ou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</a:rPr>
                        <a:t>Non observée</a:t>
                      </a:r>
                    </a:p>
                    <a:p>
                      <a:endParaRPr lang="fr-FR" sz="19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35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4941169"/>
            <a:ext cx="8496944" cy="14401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Céréale couvrante: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Triticale, avoine, associés ou non avec protéagineux, orge hybride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Céréale peu couvrante: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 Blé, orge associés ou non avec pois protéagineux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Prairie agressive: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raygrass hybride, trèfle violet, dactyle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Prairie peu agressive: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 prairie multi-espèces (hors espèces agressives), RGA + trèfle blanc</a:t>
            </a: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4221089"/>
            <a:ext cx="456372" cy="45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2474461"/>
            <a:ext cx="449228" cy="44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3068961"/>
            <a:ext cx="449228" cy="44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3700" y="3645025"/>
            <a:ext cx="449228" cy="44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>
            <a:off x="6678046" y="2524151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cteur droit avec flèche 32"/>
          <p:cNvCxnSpPr/>
          <p:nvPr/>
        </p:nvCxnSpPr>
        <p:spPr>
          <a:xfrm flipV="1">
            <a:off x="8118628" y="2546469"/>
            <a:ext cx="576064" cy="299379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" name="Connecteur droit avec flèche 33"/>
          <p:cNvCxnSpPr/>
          <p:nvPr/>
        </p:nvCxnSpPr>
        <p:spPr>
          <a:xfrm>
            <a:off x="6372200" y="3110637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Connecteur droit avec flèche 34"/>
          <p:cNvCxnSpPr/>
          <p:nvPr/>
        </p:nvCxnSpPr>
        <p:spPr>
          <a:xfrm>
            <a:off x="6372200" y="3692653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Connecteur droit avec flèche 35"/>
          <p:cNvCxnSpPr/>
          <p:nvPr/>
        </p:nvCxnSpPr>
        <p:spPr>
          <a:xfrm>
            <a:off x="6678046" y="4260500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Connecteur droit avec flèche 36"/>
          <p:cNvCxnSpPr/>
          <p:nvPr/>
        </p:nvCxnSpPr>
        <p:spPr>
          <a:xfrm>
            <a:off x="6084168" y="3717032"/>
            <a:ext cx="432048" cy="360040"/>
          </a:xfrm>
          <a:prstGeom prst="straightConnector1">
            <a:avLst/>
          </a:prstGeom>
          <a:noFill/>
          <a:ln w="28575" cap="flat" cmpd="sng" algn="ctr">
            <a:solidFill>
              <a:srgbClr val="BF2B2B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76460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 txBox="1">
            <a:spLocks/>
          </p:cNvSpPr>
          <p:nvPr/>
        </p:nvSpPr>
        <p:spPr>
          <a:xfrm>
            <a:off x="170352" y="1268760"/>
            <a:ext cx="8506107" cy="48245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Semis simultané d’automne avec récolte fourrage de la céréale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Impact nul ou positif sur le rendement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</a:rPr>
              <a:t>Parcelle libérée tôt pour la prairie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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rdt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 herbe intéressant possible dès le 1</a:t>
            </a:r>
            <a:r>
              <a:rPr kumimoji="0" lang="fr-FR" sz="16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 été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Semis simultané d’automne avec récolte grain de la </a:t>
            </a:r>
            <a:r>
              <a:rPr kumimoji="0" lang="fr-FR" sz="2000" b="0" i="0" u="none" strike="noStrike" kern="1200" cap="small" spc="0" normalizeH="0" baseline="0" noProof="0" dirty="0" err="1">
                <a:ln>
                  <a:noFill/>
                </a:ln>
                <a:solidFill>
                  <a:srgbClr val="67249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cereale</a:t>
            </a:r>
            <a:endParaRPr kumimoji="0" lang="fr-FR" sz="2000" b="0" i="0" u="none" strike="noStrike" kern="1200" cap="small" spc="0" normalizeH="0" baseline="0" noProof="0" dirty="0">
              <a:ln>
                <a:noFill/>
              </a:ln>
              <a:solidFill>
                <a:srgbClr val="672490"/>
              </a:solidFill>
              <a:effectLst/>
              <a:uLnTx/>
              <a:uFillTx/>
              <a:latin typeface="Verdana"/>
              <a:ea typeface="ＭＳ Ｐゴシック" pitchFamily="-110" charset="-128"/>
              <a:sym typeface="Wingdings" panose="05000000000000000000" pitchFamily="2" charset="2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Céréale couvrante x prairie peu agressive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Rendement céréale  0 à – 30 %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small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Semis de la prairie en fin d’hiver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Plutôt meilleure installation des légumineuses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Davantage de sol nu et de salissement en année 0 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7 réussites sur 24 en fermes commerciales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ＭＳ Ｐゴシック" pitchFamily="-110" charset="-128"/>
                <a:sym typeface="Wingdings" panose="05000000000000000000" pitchFamily="2" charset="2"/>
              </a:rPr>
              <a:t>Conditions favorables: céréale peu couvrante, bon ressuyage des sols, stade peu avancé de la céréale, absence de vrilles des pois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735BB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ＭＳ Ｐゴシック" pitchFamily="-110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résultats</a:t>
            </a:r>
          </a:p>
        </p:txBody>
      </p:sp>
      <p:sp>
        <p:nvSpPr>
          <p:cNvPr id="5" name="Ellipse 4"/>
          <p:cNvSpPr/>
          <p:nvPr/>
        </p:nvSpPr>
        <p:spPr>
          <a:xfrm>
            <a:off x="6507053" y="3148182"/>
            <a:ext cx="2376264" cy="56886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Encourageant</a:t>
            </a:r>
          </a:p>
        </p:txBody>
      </p:sp>
      <p:sp>
        <p:nvSpPr>
          <p:cNvPr id="6" name="Ellipse 5"/>
          <p:cNvSpPr/>
          <p:nvPr/>
        </p:nvSpPr>
        <p:spPr>
          <a:xfrm>
            <a:off x="7289978" y="1628800"/>
            <a:ext cx="1098446" cy="3600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7" name="Ellipse 6"/>
          <p:cNvSpPr/>
          <p:nvPr/>
        </p:nvSpPr>
        <p:spPr>
          <a:xfrm>
            <a:off x="6804248" y="4437126"/>
            <a:ext cx="2007060" cy="5688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Opportunité</a:t>
            </a:r>
          </a:p>
        </p:txBody>
      </p:sp>
    </p:spTree>
    <p:extLst>
      <p:ext uri="{BB962C8B-B14F-4D97-AF65-F5344CB8AC3E}">
        <p14:creationId xmlns:p14="http://schemas.microsoft.com/office/powerpoint/2010/main" val="282211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éviter…</a:t>
            </a:r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533400" y="1412783"/>
            <a:ext cx="8153400" cy="4607025"/>
          </a:xfrm>
        </p:spPr>
        <p:txBody>
          <a:bodyPr>
            <a:noAutofit/>
          </a:bodyPr>
          <a:lstStyle/>
          <a:p>
            <a:r>
              <a:rPr lang="fr-FR" sz="1800" b="1" dirty="0"/>
              <a:t>Implantation de luzerne sous céréale d’hiver = échec</a:t>
            </a:r>
          </a:p>
          <a:p>
            <a:endParaRPr lang="fr-FR" sz="600" b="1" dirty="0"/>
          </a:p>
          <a:p>
            <a:r>
              <a:rPr lang="fr-FR" sz="1800" b="1" dirty="0"/>
              <a:t>Prairies agressives en semis simultané d’automne</a:t>
            </a:r>
          </a:p>
          <a:p>
            <a:pPr lvl="1"/>
            <a:r>
              <a:rPr lang="fr-FR" sz="1800" dirty="0"/>
              <a:t>Très fort impact sur le rendement de la céréale récoltée en grain</a:t>
            </a:r>
          </a:p>
          <a:p>
            <a:pPr lvl="1"/>
            <a:r>
              <a:rPr lang="fr-FR" sz="1800" dirty="0"/>
              <a:t>Pas de gain de productivité sur la prairie</a:t>
            </a:r>
          </a:p>
          <a:p>
            <a:pPr lvl="1"/>
            <a:r>
              <a:rPr lang="fr-FR" sz="1800" dirty="0"/>
              <a:t>Leur rapidité d’installation ne rend pas nécessaire l’installation s/s couvert</a:t>
            </a:r>
          </a:p>
          <a:p>
            <a:pPr lvl="1"/>
            <a:endParaRPr lang="fr-FR" sz="600" dirty="0"/>
          </a:p>
          <a:p>
            <a:r>
              <a:rPr lang="fr-FR" sz="1800" b="1" dirty="0"/>
              <a:t>Utilisation d’une céréale peu couvrante en semis d’automne</a:t>
            </a:r>
          </a:p>
          <a:p>
            <a:pPr lvl="1"/>
            <a:r>
              <a:rPr lang="fr-FR" sz="1800" dirty="0"/>
              <a:t>Forte pénalisation du rendement de la céréale</a:t>
            </a:r>
          </a:p>
          <a:p>
            <a:pPr lvl="2"/>
            <a:r>
              <a:rPr lang="fr-FR" sz="1800" dirty="0"/>
              <a:t>en moyenne -50 % sur les situations observées en ferme</a:t>
            </a:r>
          </a:p>
          <a:p>
            <a:pPr lvl="2"/>
            <a:r>
              <a:rPr lang="fr-FR" sz="1800" dirty="0"/>
              <a:t>À Thorigné, en moyenne 20 q d’écart entre les modalités blé ou triticale</a:t>
            </a:r>
          </a:p>
        </p:txBody>
      </p:sp>
    </p:spTree>
    <p:extLst>
      <p:ext uri="{BB962C8B-B14F-4D97-AF65-F5344CB8AC3E}">
        <p14:creationId xmlns:p14="http://schemas.microsoft.com/office/powerpoint/2010/main" val="3513336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suite : projet DECER-HERB</a:t>
            </a:r>
          </a:p>
        </p:txBody>
      </p:sp>
      <p:sp>
        <p:nvSpPr>
          <p:cNvPr id="4" name="ZoneTexte 4"/>
          <p:cNvSpPr txBox="1">
            <a:spLocks noChangeArrowheads="1"/>
          </p:cNvSpPr>
          <p:nvPr/>
        </p:nvSpPr>
        <p:spPr bwMode="auto">
          <a:xfrm>
            <a:off x="733304" y="1203603"/>
            <a:ext cx="801516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r>
              <a:rPr lang="fr-FR" altLang="fr-FR" sz="2000" dirty="0">
                <a:latin typeface="+mn-lt"/>
              </a:rPr>
              <a:t> Peut-on limiter l’impact sur le rendement de la céréale récoltée en </a:t>
            </a:r>
            <a:r>
              <a:rPr lang="fr-FR" altLang="fr-FR" sz="2000" b="1" dirty="0">
                <a:latin typeface="+mn-lt"/>
              </a:rPr>
              <a:t>grain</a:t>
            </a:r>
            <a:r>
              <a:rPr lang="fr-FR" altLang="fr-FR" sz="2000" dirty="0">
                <a:latin typeface="+mn-lt"/>
              </a:rPr>
              <a:t> en jouant sur les doses de semis de céréale et/ou de prairie ? </a:t>
            </a:r>
          </a:p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endParaRPr lang="fr-FR" altLang="fr-FR" sz="2000" dirty="0">
              <a:latin typeface="+mn-lt"/>
            </a:endParaRPr>
          </a:p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endParaRPr lang="fr-FR" altLang="fr-FR" sz="2000" dirty="0">
              <a:latin typeface="+mn-lt"/>
            </a:endParaRPr>
          </a:p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endParaRPr lang="fr-FR" altLang="fr-FR" sz="2000" dirty="0">
              <a:latin typeface="+mn-lt"/>
            </a:endParaRPr>
          </a:p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endParaRPr lang="fr-FR" altLang="fr-FR" sz="2000" dirty="0">
              <a:latin typeface="+mn-lt"/>
            </a:endParaRPr>
          </a:p>
          <a:p>
            <a:pPr eaLnBrk="1" hangingPunct="1">
              <a:spcAft>
                <a:spcPts val="1200"/>
              </a:spcAft>
              <a:buClr>
                <a:srgbClr val="1287CA"/>
              </a:buClr>
              <a:buFont typeface="Arial" charset="0"/>
              <a:buChar char="•"/>
            </a:pPr>
            <a:r>
              <a:rPr lang="fr-FR" altLang="fr-FR" sz="2000" dirty="0">
                <a:latin typeface="+mn-lt"/>
              </a:rPr>
              <a:t> Quel est l’effet d’une </a:t>
            </a:r>
            <a:r>
              <a:rPr lang="fr-FR" altLang="fr-FR" sz="2000" b="1" dirty="0">
                <a:latin typeface="+mn-lt"/>
              </a:rPr>
              <a:t>modulation de la dose de semis de la céréale et de la prairie</a:t>
            </a:r>
            <a:r>
              <a:rPr lang="fr-FR" altLang="fr-FR" sz="2000" dirty="0">
                <a:latin typeface="+mn-lt"/>
              </a:rPr>
              <a:t> sur :</a:t>
            </a:r>
          </a:p>
          <a:p>
            <a:pPr lvl="1" eaLnBrk="1" hangingPunct="1">
              <a:spcAft>
                <a:spcPts val="1200"/>
              </a:spcAft>
              <a:buClr>
                <a:srgbClr val="1287CA"/>
              </a:buClr>
              <a:buFont typeface="Wingdings" panose="05000000000000000000" pitchFamily="2" charset="2"/>
              <a:buChar char="v"/>
            </a:pPr>
            <a:r>
              <a:rPr lang="fr-FR" altLang="fr-FR" sz="2000" dirty="0">
                <a:latin typeface="+mn-lt"/>
              </a:rPr>
              <a:t> Le rendement de la céréale</a:t>
            </a:r>
          </a:p>
          <a:p>
            <a:pPr lvl="1" eaLnBrk="1" hangingPunct="1">
              <a:spcAft>
                <a:spcPts val="1200"/>
              </a:spcAft>
              <a:buClr>
                <a:srgbClr val="1287CA"/>
              </a:buClr>
              <a:buFont typeface="Wingdings" panose="05000000000000000000" pitchFamily="2" charset="2"/>
              <a:buChar char="v"/>
            </a:pPr>
            <a:r>
              <a:rPr lang="fr-FR" altLang="fr-FR" sz="2000" dirty="0">
                <a:latin typeface="+mn-lt"/>
              </a:rPr>
              <a:t>La qualité d’implantation de la prairie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28341" y="2331027"/>
            <a:ext cx="7748115" cy="1674037"/>
            <a:chOff x="928341" y="1617793"/>
            <a:chExt cx="7295791" cy="145801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811973"/>
              <a:ext cx="2419282" cy="1069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2416" y="1617793"/>
              <a:ext cx="2131716" cy="14580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4138" y="1310956"/>
              <a:ext cx="1380093" cy="20716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9" name="Picture 6" descr="PIENSA BIEN Y ACERTARÁS ;) – Sandra Muño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581141"/>
            <a:ext cx="2282350" cy="15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CDA91-5A11-B2B7-D4CA-3513343B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Six modalités testées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141C9A-0AFC-4684-0981-245ABF12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6AF35D-5142-6890-D22B-E8E1FF73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8413"/>
            <a:ext cx="8075240" cy="49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20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009139"/>
                </a:solidFill>
              </a:rPr>
              <a:t>Résultats de l’essai « bio »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/>
          </p:cNvGraphicFramePr>
          <p:nvPr/>
        </p:nvGraphicFramePr>
        <p:xfrm>
          <a:off x="231102" y="1484784"/>
          <a:ext cx="889464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Témoin </a:t>
                      </a:r>
                      <a:r>
                        <a:rPr lang="fr-FR" sz="1400" dirty="0" err="1"/>
                        <a:t>ss</a:t>
                      </a:r>
                      <a:r>
                        <a:rPr lang="fr-FR" sz="1400" dirty="0"/>
                        <a:t> Prairie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Témoin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Prairie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Prairie 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CerPro</a:t>
                      </a:r>
                      <a:r>
                        <a:rPr lang="fr-FR" sz="1400" dirty="0"/>
                        <a:t>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CerPro</a:t>
                      </a:r>
                      <a:r>
                        <a:rPr lang="fr-FR" sz="1400" baseline="0" dirty="0"/>
                        <a:t> </a:t>
                      </a:r>
                      <a:r>
                        <a:rPr lang="fr-FR" sz="14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8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Moyenne</a:t>
                      </a:r>
                      <a:r>
                        <a:rPr lang="fr-FR" sz="1400" baseline="0" dirty="0"/>
                        <a:t> des 5 essais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41,8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40,8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8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Ecart-type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436096" y="3669717"/>
          <a:ext cx="3473133" cy="1618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Rdt</a:t>
                      </a:r>
                      <a:r>
                        <a:rPr lang="fr-FR" sz="1400" dirty="0">
                          <a:effectLst/>
                        </a:rPr>
                        <a:t> moyen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Ecart-type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Thorigné 2016</a:t>
                      </a:r>
                      <a:endParaRPr lang="fr-FR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31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Thorigné 2017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49,5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Thorigné 2018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52,4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Vendée 2017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40,3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Vendée 2018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34,6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07504" y="3573016"/>
            <a:ext cx="53285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Pas d’impact significatif sur le rendement de l’association Triticale-Pois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fr-FR" sz="1600" b="1" dirty="0">
              <a:solidFill>
                <a:srgbClr val="00B050"/>
              </a:solidFill>
              <a:latin typeface="+mn-lt"/>
              <a:cs typeface="Arial" panose="020B0604020202020204" pitchFamily="34" charset="0"/>
            </a:endParaRPr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+mn-lt"/>
                <a:cs typeface="Arial" panose="020B0604020202020204" pitchFamily="34" charset="0"/>
              </a:rPr>
              <a:t>De la présence de la prairie</a:t>
            </a:r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+mn-lt"/>
                <a:cs typeface="Arial" panose="020B0604020202020204" pitchFamily="34" charset="0"/>
              </a:rPr>
              <a:t>De la densité de semis de la prairie</a:t>
            </a:r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+mn-lt"/>
                <a:cs typeface="Arial" panose="020B0604020202020204" pitchFamily="34" charset="0"/>
              </a:rPr>
              <a:t>De la densité de semis du triticale</a:t>
            </a:r>
          </a:p>
          <a:p>
            <a:endParaRPr lang="fr-FR" sz="16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98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3400" y="1600214"/>
            <a:ext cx="8153400" cy="391703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Bonne réussite d’implantation des prairies</a:t>
            </a:r>
          </a:p>
          <a:p>
            <a:r>
              <a:rPr lang="fr-FR" dirty="0"/>
              <a:t>Possible d’envisager une récolte grain de la céréale</a:t>
            </a:r>
          </a:p>
          <a:p>
            <a:pPr lvl="1"/>
            <a:r>
              <a:rPr lang="fr-FR" dirty="0"/>
              <a:t>Plus « sécurisant » avec une prairie à base de fétuque, moins rapide d’installation que RGA</a:t>
            </a:r>
          </a:p>
          <a:p>
            <a:pPr lvl="1"/>
            <a:r>
              <a:rPr lang="fr-FR" dirty="0"/>
              <a:t>La présence de pois renforce sans doute aussi le pouvoir de concurrence de la céréale par rapport à la prairie</a:t>
            </a:r>
          </a:p>
          <a:p>
            <a:r>
              <a:rPr lang="fr-FR" dirty="0"/>
              <a:t>Une récolte Fourrage de la plante de couverture = idéal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</a:t>
            </a:r>
            <a:r>
              <a:rPr lang="fr-FR" b="1" dirty="0"/>
              <a:t>Nouvelle série d’essais: projet </a:t>
            </a:r>
            <a:r>
              <a:rPr lang="fr-FR" b="1" dirty="0" err="1"/>
              <a:t>Procerherb</a:t>
            </a:r>
            <a:endParaRPr lang="fr-FR" b="1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9139"/>
                </a:solidFill>
              </a:rPr>
              <a:t>Conclusions</a:t>
            </a:r>
          </a:p>
        </p:txBody>
      </p:sp>
      <p:sp>
        <p:nvSpPr>
          <p:cNvPr id="4" name="Flèche vers le bas 3"/>
          <p:cNvSpPr/>
          <p:nvPr/>
        </p:nvSpPr>
        <p:spPr>
          <a:xfrm>
            <a:off x="3923928" y="4293096"/>
            <a:ext cx="504056" cy="432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endParaRPr lang="fr-FR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6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67744" y="2636912"/>
            <a:ext cx="66247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35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179512" y="1556792"/>
            <a:ext cx="8458200" cy="41148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5000" dirty="0"/>
              <a:t>Adaptées au sol et à la valorisation prévue</a:t>
            </a:r>
          </a:p>
          <a:p>
            <a:pPr marL="0" indent="0" algn="ctr">
              <a:buNone/>
            </a:pPr>
            <a:endParaRPr lang="fr-FR" sz="5000" dirty="0"/>
          </a:p>
          <a:p>
            <a:pPr marL="0" indent="0">
              <a:buNone/>
            </a:pPr>
            <a:r>
              <a:rPr lang="fr-FR" sz="3200" dirty="0"/>
              <a:t>Durée : de 6 mois à &gt; 5 ans </a:t>
            </a:r>
          </a:p>
          <a:p>
            <a:pPr marL="0" indent="0">
              <a:buNone/>
            </a:pPr>
            <a:r>
              <a:rPr lang="fr-FR" sz="3200" dirty="0"/>
              <a:t>Type de sol</a:t>
            </a:r>
          </a:p>
          <a:p>
            <a:pPr marL="0" indent="0">
              <a:buNone/>
            </a:pPr>
            <a:r>
              <a:rPr lang="fr-FR" sz="3200" dirty="0"/>
              <a:t>Valorisation : pâturage ou fauche ou mixte </a:t>
            </a:r>
          </a:p>
          <a:p>
            <a:pPr marL="0" indent="0" algn="ctr">
              <a:buNone/>
            </a:pPr>
            <a:endParaRPr lang="fr-FR" sz="5000" dirty="0"/>
          </a:p>
        </p:txBody>
      </p:sp>
    </p:spTree>
    <p:extLst>
      <p:ext uri="{BB962C8B-B14F-4D97-AF65-F5344CB8AC3E}">
        <p14:creationId xmlns:p14="http://schemas.microsoft.com/office/powerpoint/2010/main" val="1561263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45265"/>
            <a:ext cx="7560840" cy="58477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7200"/>
            <a:r>
              <a:rPr lang="fr-FR" sz="3200" dirty="0">
                <a:solidFill>
                  <a:srgbClr val="009139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rPr>
              <a:t>Le projet PROCERHERB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69776" y="1451916"/>
            <a:ext cx="8262664" cy="4353348"/>
          </a:xfrm>
        </p:spPr>
        <p:txBody>
          <a:bodyPr>
            <a:noAutofit/>
          </a:bodyPr>
          <a:lstStyle/>
          <a:p>
            <a:pPr marL="0" indent="0" eaLnBrk="1" hangingPunct="1">
              <a:spcAft>
                <a:spcPts val="1200"/>
              </a:spcAft>
              <a:buClr>
                <a:srgbClr val="1287CA"/>
              </a:buClr>
              <a:buNone/>
            </a:pPr>
            <a:r>
              <a:rPr lang="fr-FR" sz="2400" b="1" dirty="0"/>
              <a:t>Objectifs :</a:t>
            </a:r>
          </a:p>
          <a:p>
            <a:pPr marL="0" indent="0">
              <a:buNone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 eaLnBrk="1" hangingPunct="1">
              <a:spcAft>
                <a:spcPts val="1200"/>
              </a:spcAft>
              <a:buClr>
                <a:srgbClr val="1287CA"/>
              </a:buClr>
              <a:buFont typeface="Arial" panose="020B0604020202020204" pitchFamily="34" charset="0"/>
              <a:buChar char="•"/>
            </a:pPr>
            <a:r>
              <a:rPr lang="fr-FR" altLang="fr-FR" dirty="0"/>
              <a:t>Une composition plus riche en protéagineux des </a:t>
            </a:r>
            <a:r>
              <a:rPr lang="fr-FR" altLang="fr-FR" dirty="0" err="1"/>
              <a:t>CerPro</a:t>
            </a:r>
            <a:r>
              <a:rPr lang="fr-FR" altLang="fr-FR" dirty="0"/>
              <a:t> (plus étouffant) et une récolte plus  précoce permettent-elles de </a:t>
            </a:r>
            <a:r>
              <a:rPr lang="fr-FR" altLang="fr-FR" b="1" dirty="0"/>
              <a:t>maintenir une bonne qualité d’implantation des prairies</a:t>
            </a:r>
            <a:r>
              <a:rPr lang="fr-FR" altLang="fr-FR" dirty="0"/>
              <a:t> ? </a:t>
            </a:r>
          </a:p>
          <a:p>
            <a:pPr marL="285750" indent="-285750" eaLnBrk="1" hangingPunct="1">
              <a:spcAft>
                <a:spcPts val="1200"/>
              </a:spcAft>
              <a:buClr>
                <a:srgbClr val="1287CA"/>
              </a:buClr>
              <a:buFont typeface="Arial" panose="020B0604020202020204" pitchFamily="34" charset="0"/>
              <a:buChar char="•"/>
            </a:pPr>
            <a:r>
              <a:rPr lang="fr-FR" altLang="fr-FR" dirty="0"/>
              <a:t>Une récolte précoce permet-elle une exploitation plus précoce et un </a:t>
            </a:r>
            <a:r>
              <a:rPr lang="fr-FR" altLang="fr-FR" b="1" dirty="0"/>
              <a:t>rendement supérieur de la prairie </a:t>
            </a:r>
            <a:r>
              <a:rPr lang="fr-FR" altLang="fr-FR" dirty="0"/>
              <a:t>?</a:t>
            </a:r>
          </a:p>
          <a:p>
            <a:pPr marL="285750" indent="-285750" eaLnBrk="1" hangingPunct="1">
              <a:spcAft>
                <a:spcPts val="1200"/>
              </a:spcAft>
              <a:buClr>
                <a:srgbClr val="1287CA"/>
              </a:buClr>
              <a:buFont typeface="Arial" panose="020B0604020202020204" pitchFamily="34" charset="0"/>
              <a:buChar char="•"/>
            </a:pPr>
            <a:r>
              <a:rPr lang="fr-FR" altLang="fr-FR" b="1" dirty="0"/>
              <a:t>Améliore-t-on le taux de légumineuses des prairies</a:t>
            </a:r>
            <a:r>
              <a:rPr lang="fr-FR" altLang="fr-FR" dirty="0"/>
              <a:t> en leur donnant un accès plus précoce à la lumière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2469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492AB-A251-8FEF-6710-28A5C51A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Modalités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A92F41-7364-4078-B0AC-1DBBA0D5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94" y="3789040"/>
            <a:ext cx="7945478" cy="2664296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F201980-13CB-83BE-6025-6C546DC70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93745"/>
              </p:ext>
            </p:extLst>
          </p:nvPr>
        </p:nvGraphicFramePr>
        <p:xfrm>
          <a:off x="611560" y="1566108"/>
          <a:ext cx="8208912" cy="2110890"/>
        </p:xfrm>
        <a:graphic>
          <a:graphicData uri="http://schemas.openxmlformats.org/drawingml/2006/table">
            <a:tbl>
              <a:tblPr firstRow="1" bandRow="1"/>
              <a:tblGrid>
                <a:gridCol w="1264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8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effectLst/>
                          <a:latin typeface="Verdana"/>
                          <a:ea typeface="Calibri"/>
                          <a:cs typeface="Times New Roman"/>
                        </a:rPr>
                        <a:t>Nom modalité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effectLst/>
                          <a:latin typeface="Verdana"/>
                          <a:ea typeface="Calibri"/>
                          <a:cs typeface="Times New Roman"/>
                        </a:rPr>
                        <a:t>Mélanges testés* 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rgbClr val="FFFFFF"/>
                          </a:solidFill>
                          <a:effectLst/>
                          <a:latin typeface="Verdana"/>
                          <a:ea typeface="Calibri"/>
                          <a:cs typeface="Times New Roman"/>
                        </a:rPr>
                        <a:t>(densités de semis en gr/m²)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effectLst/>
                          <a:latin typeface="Verdana"/>
                          <a:ea typeface="Calibri"/>
                          <a:cs typeface="Times New Roman"/>
                        </a:rPr>
                        <a:t>Récolte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9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b="1">
                          <a:effectLst/>
                          <a:latin typeface="Verdana"/>
                          <a:ea typeface="Calibri"/>
                          <a:cs typeface="Times New Roman"/>
                        </a:rPr>
                        <a:t>Cer +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8B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T250 Pf15 V15 + Prairie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8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Tardive - Laiteux-pâteux (10-15 juin)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8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b="1">
                          <a:effectLst/>
                          <a:latin typeface="Verdana"/>
                          <a:ea typeface="Calibri"/>
                          <a:cs typeface="Times New Roman"/>
                        </a:rPr>
                        <a:t>Mixte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7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T125 Pf15 V15 F20 + Prairie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7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Précoce - Déb. floraison pois f (5-10 mai)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Intermédiaire - Floraison triticale (20-30 mai)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Tardive - Laiteux-pâteux (10-15 juin)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n-NO" sz="1200" b="1">
                          <a:effectLst/>
                          <a:latin typeface="Verdana"/>
                          <a:ea typeface="Calibri"/>
                          <a:cs typeface="Times New Roman"/>
                        </a:rPr>
                        <a:t>Protéa +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7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n-NO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A40 Pf15 V15 Pp40 F10+ </a:t>
                      </a:r>
                      <a:r>
                        <a:rPr lang="de-DE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Prairie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7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4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>
                          <a:effectLst/>
                          <a:latin typeface="Verdana"/>
                          <a:ea typeface="Calibri"/>
                          <a:cs typeface="Times New Roman"/>
                        </a:rPr>
                        <a:t>Très précoce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AF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Verdana"/>
                          <a:ea typeface="Calibri"/>
                          <a:cs typeface="Times New Roman"/>
                        </a:rPr>
                        <a:t>S150 TI200 TM 250 + Prairie</a:t>
                      </a:r>
                      <a:endParaRPr lang="fr-F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AF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Verdana"/>
                          <a:ea typeface="Calibri"/>
                          <a:cs typeface="Times New Roman"/>
                        </a:rPr>
                        <a:t>Très précoce - Début bourgeonnement trèfle incarnat (20-30 avril)</a:t>
                      </a:r>
                      <a:endParaRPr lang="fr-F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A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778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/>
          <p:nvPr/>
        </p:nvGraphicFramePr>
        <p:xfrm>
          <a:off x="251520" y="1268760"/>
          <a:ext cx="8496944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re 2"/>
          <p:cNvSpPr>
            <a:spLocks noGrp="1"/>
          </p:cNvSpPr>
          <p:nvPr>
            <p:ph type="ctrTitle"/>
          </p:nvPr>
        </p:nvSpPr>
        <p:spPr>
          <a:xfrm>
            <a:off x="533400" y="332728"/>
            <a:ext cx="6876000" cy="648000"/>
          </a:xfrm>
        </p:spPr>
        <p:txBody>
          <a:bodyPr>
            <a:noAutofit/>
          </a:bodyPr>
          <a:lstStyle/>
          <a:p>
            <a:r>
              <a:rPr lang="fr-FR" sz="2400" dirty="0"/>
              <a:t>La modalité « </a:t>
            </a:r>
            <a:r>
              <a:rPr lang="fr-FR" sz="2400" dirty="0" err="1"/>
              <a:t>Protéa</a:t>
            </a:r>
            <a:r>
              <a:rPr lang="fr-FR" sz="2400" dirty="0"/>
              <a:t> + » en récolte intermédiaire produit plus de MAT/ha/an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49585" y="5320902"/>
            <a:ext cx="8064896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n-lt"/>
              </a:rPr>
              <a:t>En récolte précoce, la croissance de la prairie après l’ensilage du méteil ne compense pas les rendements plus élevés des récoltes tardives de méteil.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n-lt"/>
              </a:rPr>
              <a:t>Le mélange « </a:t>
            </a:r>
            <a:r>
              <a:rPr lang="fr-FR" sz="1400" dirty="0" err="1">
                <a:latin typeface="+mn-lt"/>
              </a:rPr>
              <a:t>Protéa</a:t>
            </a:r>
            <a:r>
              <a:rPr lang="fr-FR" sz="1400" dirty="0">
                <a:latin typeface="+mn-lt"/>
              </a:rPr>
              <a:t> + » en récolte intermédiaire est le plus productif en MAT avec 1636 kg MAT/ha/an</a:t>
            </a:r>
          </a:p>
        </p:txBody>
      </p:sp>
    </p:spTree>
    <p:extLst>
      <p:ext uri="{BB962C8B-B14F-4D97-AF65-F5344CB8AC3E}">
        <p14:creationId xmlns:p14="http://schemas.microsoft.com/office/powerpoint/2010/main" val="2362687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11088" y="1600201"/>
            <a:ext cx="8153400" cy="441960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fr-FR" sz="1800" dirty="0"/>
              <a:t>Verse importante (21%) observée sous la modalité           « </a:t>
            </a:r>
            <a:r>
              <a:rPr lang="fr-FR" sz="1800" dirty="0" err="1"/>
              <a:t>Protéa</a:t>
            </a:r>
            <a:r>
              <a:rPr lang="fr-FR" sz="1800" dirty="0"/>
              <a:t> + » en récolte tardive n’affecte pas la qualité d’implantation de la prairie. </a:t>
            </a:r>
          </a:p>
          <a:p>
            <a:r>
              <a:rPr lang="fr-FR" sz="1800" dirty="0"/>
              <a:t>2 à 2.5 TMS/ha de prairie produite en fin de printemps + été suite à une récolte précoce</a:t>
            </a:r>
          </a:p>
          <a:p>
            <a:r>
              <a:rPr lang="fr-FR" sz="1800" dirty="0"/>
              <a:t>contre 500 kg MS/ha après une récolte tardive du méteil </a:t>
            </a:r>
          </a:p>
          <a:p>
            <a:r>
              <a:rPr lang="fr-FR" sz="1800" dirty="0"/>
              <a:t>Rendement des prairies à l’automne suivant semblable entre les modalités : 1.6 TMS/ha en moyenne. </a:t>
            </a:r>
          </a:p>
          <a:p>
            <a:endParaRPr lang="fr-FR" sz="1800" dirty="0"/>
          </a:p>
          <a:p>
            <a:r>
              <a:rPr lang="fr-FR" sz="1800" dirty="0"/>
              <a:t>La date de récolte du méteil n’a pas d’impact sur le taux de légumineuses de la prairie à l’automne : Il est de 21% en moyenne sur toutes les modalités. </a:t>
            </a:r>
          </a:p>
          <a:p>
            <a:endParaRPr lang="fr-FR" sz="1800" dirty="0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533400" y="260648"/>
            <a:ext cx="7134944" cy="648000"/>
          </a:xfrm>
        </p:spPr>
        <p:txBody>
          <a:bodyPr>
            <a:noAutofit/>
          </a:bodyPr>
          <a:lstStyle/>
          <a:p>
            <a:r>
              <a:rPr lang="fr-FR" sz="2800" dirty="0"/>
              <a:t>La production des prairies varie selon la précocité de l’ensilage du méteil</a:t>
            </a:r>
          </a:p>
        </p:txBody>
      </p:sp>
      <p:pic>
        <p:nvPicPr>
          <p:cNvPr id="4" name="Image 3" descr="C:\Users\bracheta49d\AppData\Local\Microsoft\Windows\INetCache\IE\7VU5ZCHB\shamrock-311391_1280[1]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2" y="4815631"/>
            <a:ext cx="829047" cy="7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C:\Users\bracheta49d\AppData\Local\Microsoft\Windows\INetCache\IE\HDJ7T0TQ\1-1269535221EV9n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170" r="941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00" r="1"/>
          <a:stretch/>
        </p:blipFill>
        <p:spPr bwMode="auto">
          <a:xfrm>
            <a:off x="114968" y="2708920"/>
            <a:ext cx="971203" cy="110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ccolade ouvrante 4"/>
          <p:cNvSpPr/>
          <p:nvPr/>
        </p:nvSpPr>
        <p:spPr>
          <a:xfrm>
            <a:off x="971600" y="2564904"/>
            <a:ext cx="288032" cy="1656184"/>
          </a:xfrm>
          <a:prstGeom prst="leftBrace">
            <a:avLst>
              <a:gd name="adj1" fmla="val 3809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05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51520" y="1700808"/>
          <a:ext cx="8640960" cy="2181845"/>
        </p:xfrm>
        <a:graphic>
          <a:graphicData uri="http://schemas.openxmlformats.org/drawingml/2006/table">
            <a:tbl>
              <a:tblPr firstRow="1" firstCol="1" bandRow="1"/>
              <a:tblGrid>
                <a:gridCol w="289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 </a:t>
                      </a:r>
                      <a:endParaRPr lang="fr-F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0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Méteil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0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Prairie fin print/été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0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Prairie automne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0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Total annuel méteil + prairie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7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Calibri"/>
                          <a:cs typeface="Times New Roman"/>
                        </a:rPr>
                        <a:t>Récolte très précoce </a:t>
                      </a:r>
                      <a:r>
                        <a:rPr lang="fr-FR" sz="1400">
                          <a:effectLst/>
                          <a:latin typeface="+mn-lt"/>
                          <a:ea typeface="Calibri"/>
                          <a:cs typeface="Times New Roman"/>
                        </a:rPr>
                        <a:t>(25/04)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Calibri"/>
                          <a:cs typeface="Times New Roman"/>
                        </a:rPr>
                        <a:t>« Seigle + trèfles annuels »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 anchor="ctr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5,2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9,5 % de MAT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0,77 UFL/kg MS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>
                          <a:solidFill>
                            <a:srgbClr val="009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4,4 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solidFill>
                            <a:srgbClr val="009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1.7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>
                          <a:effectLst/>
                          <a:latin typeface="+mn-lt"/>
                          <a:ea typeface="Calibri"/>
                          <a:cs typeface="Times New Roman"/>
                        </a:rPr>
                        <a:t>11,3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effectLst/>
                          <a:latin typeface="+mn-lt"/>
                          <a:ea typeface="Calibri"/>
                          <a:cs typeface="Times New Roman"/>
                        </a:rPr>
                        <a:t>1 448 kg MAT/ha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effectLst/>
                          <a:latin typeface="+mn-lt"/>
                          <a:ea typeface="Calibri"/>
                          <a:cs typeface="Times New Roman"/>
                        </a:rPr>
                        <a:t>9 602 UFL/ha</a:t>
                      </a: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7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Récolte précoce </a:t>
                      </a:r>
                      <a:r>
                        <a:rPr lang="fr-FR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(5-10 mai)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« Mixte »</a:t>
                      </a:r>
                      <a:endParaRPr lang="fr-F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 anchor="ctr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7,8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13 % de MAT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rgbClr val="B7541D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0,85 UFL/kg MS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>
                          <a:solidFill>
                            <a:srgbClr val="009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1,9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>
                          <a:solidFill>
                            <a:srgbClr val="009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1,6 TMS/ha</a:t>
                      </a:r>
                      <a:endParaRPr lang="fr-F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b="1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11,3 TMS/ha</a:t>
                      </a:r>
                      <a:endParaRPr lang="fr-F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1 679 kg MAT/ha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fr-FR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10 060 UFL/ha</a:t>
                      </a:r>
                    </a:p>
                  </a:txBody>
                  <a:tcPr marL="22324" marR="22324" marT="0" marB="0">
                    <a:lnL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B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23528" y="188640"/>
            <a:ext cx="7344816" cy="648000"/>
          </a:xfrm>
        </p:spPr>
        <p:txBody>
          <a:bodyPr>
            <a:noAutofit/>
          </a:bodyPr>
          <a:lstStyle/>
          <a:p>
            <a:r>
              <a:rPr lang="fr-FR" sz="2800" dirty="0"/>
              <a:t>Récolte très précoce : ensilage moins riche mais plus d’herbe en 1ère année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9512" y="1340768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Comparaison des modalités « Très précoce » et « Mixte » précoce : 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7197" y="4077072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Très précoce : seigle = 83% de la biomasse ; trèfles annuels &lt; 10% (sans doute pénalisés par une implantation tardive en octobre)</a:t>
            </a:r>
          </a:p>
          <a:p>
            <a:pPr marL="285750" indent="-285750">
              <a:spcBef>
                <a:spcPts val="1200"/>
              </a:spcBef>
              <a:buFont typeface="Symbol" pitchFamily="18" charset="2"/>
              <a:buChar char="Þ"/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Ensilage moins qualitatif que les autres modalités (MAT et UFL)</a:t>
            </a:r>
          </a:p>
          <a:p>
            <a:pPr>
              <a:spcBef>
                <a:spcPts val="1200"/>
              </a:spcBef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Prairie dégagée plus tôt : compense la baisse du rendement du méteil comparé à la modalité « Mixte » précoce. </a:t>
            </a:r>
          </a:p>
          <a:p>
            <a:pPr>
              <a:spcBef>
                <a:spcPts val="1200"/>
              </a:spcBef>
            </a:pP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récolte très précoce permet de disposer rapidement de la prairie.</a:t>
            </a:r>
          </a:p>
        </p:txBody>
      </p:sp>
    </p:spTree>
    <p:extLst>
      <p:ext uri="{BB962C8B-B14F-4D97-AF65-F5344CB8AC3E}">
        <p14:creationId xmlns:p14="http://schemas.microsoft.com/office/powerpoint/2010/main" val="327954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000" b="1" dirty="0">
                <a:solidFill>
                  <a:schemeClr val="tx2"/>
                </a:solidFill>
              </a:rPr>
              <a:t> Ploïdie : qu’est ce que c’est? </a:t>
            </a:r>
          </a:p>
          <a:p>
            <a:pPr>
              <a:buFont typeface="Wingdings" panose="05000000000000000000" pitchFamily="2" charset="2"/>
              <a:buChar char="v"/>
            </a:pPr>
            <a:endParaRPr lang="fr-FR" sz="500" b="1" dirty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Appariement des chromosomes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Diploïde (2n) : chromosomes par paire 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À l’état naturel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Résistance au piétinement 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Fauche</a:t>
            </a:r>
          </a:p>
          <a:p>
            <a:pPr lvl="4"/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Tétraploïde (4n) : chromosomes par 4 traitement à la colchicine 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Cellules plus grosse donc plus d’eau (+2%)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Feuilles plus larges </a:t>
            </a:r>
          </a:p>
          <a:p>
            <a:pPr lvl="4"/>
            <a:r>
              <a:rPr lang="fr-FR" dirty="0">
                <a:solidFill>
                  <a:schemeClr val="tx1"/>
                </a:solidFill>
              </a:rPr>
              <a:t>Appétence, plus adaptées au pâturage </a:t>
            </a:r>
          </a:p>
          <a:p>
            <a:pPr lvl="2"/>
            <a:endParaRPr lang="fr-FR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5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000" b="1" dirty="0">
                <a:solidFill>
                  <a:schemeClr val="tx2"/>
                </a:solidFill>
              </a:rPr>
              <a:t> Ploïdie en pratique</a:t>
            </a:r>
          </a:p>
          <a:p>
            <a:pPr marL="914400" lvl="2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 Fauche : Espèces Diploïdes</a:t>
            </a:r>
          </a:p>
          <a:p>
            <a:pPr marL="914400" lvl="2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Pâturage : </a:t>
            </a:r>
            <a:r>
              <a:rPr lang="fr-FR" dirty="0" err="1">
                <a:solidFill>
                  <a:schemeClr val="tx1"/>
                </a:solidFill>
              </a:rPr>
              <a:t>Obj</a:t>
            </a:r>
            <a:r>
              <a:rPr lang="fr-FR" dirty="0">
                <a:solidFill>
                  <a:schemeClr val="tx1"/>
                </a:solidFill>
              </a:rPr>
              <a:t> répartition 50 -50% des plants diploïdes et tétraploïdes</a:t>
            </a:r>
          </a:p>
          <a:p>
            <a:pPr marL="1371600" lvl="3" indent="0">
              <a:buNone/>
            </a:pPr>
            <a:r>
              <a:rPr lang="fr-FR" dirty="0">
                <a:solidFill>
                  <a:schemeClr val="tx1"/>
                </a:solidFill>
              </a:rPr>
              <a:t>=&gt; </a:t>
            </a:r>
            <a:r>
              <a:rPr lang="fr-FR" dirty="0"/>
              <a:t>1</a:t>
            </a:r>
            <a:r>
              <a:rPr lang="fr-FR" dirty="0">
                <a:solidFill>
                  <a:schemeClr val="tx1"/>
                </a:solidFill>
              </a:rPr>
              <a:t>/3 des semences en diploïdes et </a:t>
            </a:r>
            <a:r>
              <a:rPr lang="fr-FR" dirty="0"/>
              <a:t>2</a:t>
            </a:r>
            <a:r>
              <a:rPr lang="fr-FR" dirty="0">
                <a:solidFill>
                  <a:schemeClr val="tx1"/>
                </a:solidFill>
              </a:rPr>
              <a:t>/3 en tétraploïdes car PMG plus élevé pour les semences tétraploïdes</a:t>
            </a:r>
          </a:p>
          <a:p>
            <a:pPr marL="1371600" lvl="3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0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Espèces et variétés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3000" b="1" dirty="0">
                <a:solidFill>
                  <a:schemeClr val="tx2"/>
                </a:solidFill>
              </a:rPr>
              <a:t> Densités de semis</a:t>
            </a:r>
          </a:p>
          <a:p>
            <a:pPr marL="914400" lvl="2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  Objectif 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250 à 300 plants/m² pour RGI et brome</a:t>
            </a:r>
          </a:p>
          <a:p>
            <a:pPr lvl="3"/>
            <a:r>
              <a:rPr lang="fr-FR" dirty="0">
                <a:solidFill>
                  <a:schemeClr val="tx1"/>
                </a:solidFill>
              </a:rPr>
              <a:t>500 plants/m² pour les autres espèces</a:t>
            </a:r>
          </a:p>
          <a:p>
            <a:pPr marL="1371600" lvl="3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Pertes à lever : jusqu’à 50%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 Ne pas dépasser 30 kg/ha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Pour avoir une quantité de trèfle importante : 20 kg graminées + 8 kg trèfle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4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Verdana" pitchFamily="34" charset="0"/>
              </a:rPr>
              <a:t>COMPOSER SES PRAIRIES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972600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PT CA 49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omposite">
    <a:dk1>
      <a:sysClr val="windowText" lastClr="000000"/>
    </a:dk1>
    <a:lt1>
      <a:sysClr val="window" lastClr="FFFFFF"/>
    </a:lt1>
    <a:dk2>
      <a:srgbClr val="5B6973"/>
    </a:dk2>
    <a:lt2>
      <a:srgbClr val="E7ECED"/>
    </a:lt2>
    <a:accent1>
      <a:srgbClr val="98C723"/>
    </a:accent1>
    <a:accent2>
      <a:srgbClr val="59B0B9"/>
    </a:accent2>
    <a:accent3>
      <a:srgbClr val="DEAE00"/>
    </a:accent3>
    <a:accent4>
      <a:srgbClr val="B77BB4"/>
    </a:accent4>
    <a:accent5>
      <a:srgbClr val="E0773C"/>
    </a:accent5>
    <a:accent6>
      <a:srgbClr val="A98D63"/>
    </a:accent6>
    <a:hlink>
      <a:srgbClr val="26CBEC"/>
    </a:hlink>
    <a:folHlink>
      <a:srgbClr val="598C8C"/>
    </a:folHlink>
  </a:clrScheme>
  <a:fontScheme name="Composit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Composite">
    <a:fillStyleLst>
      <a:solidFill>
        <a:schemeClr val="phClr"/>
      </a:solidFill>
      <a:gradFill rotWithShape="1">
        <a:gsLst>
          <a:gs pos="0">
            <a:schemeClr val="phClr">
              <a:tint val="50000"/>
              <a:shade val="95000"/>
              <a:satMod val="300000"/>
            </a:schemeClr>
          </a:gs>
          <a:gs pos="12000">
            <a:schemeClr val="phClr">
              <a:tint val="50000"/>
              <a:shade val="90000"/>
              <a:satMod val="250000"/>
            </a:schemeClr>
          </a:gs>
          <a:gs pos="100000">
            <a:schemeClr val="phClr">
              <a:tint val="85000"/>
              <a:shade val="75000"/>
              <a:satMod val="1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75000"/>
              <a:shade val="95000"/>
              <a:satMod val="175000"/>
            </a:schemeClr>
          </a:gs>
          <a:gs pos="12000">
            <a:schemeClr val="phClr">
              <a:tint val="90000"/>
              <a:shade val="90000"/>
              <a:satMod val="150000"/>
            </a:schemeClr>
          </a:gs>
          <a:gs pos="100000">
            <a:schemeClr val="phClr">
              <a:tint val="100000"/>
              <a:shade val="75000"/>
              <a:satMod val="150000"/>
            </a:schemeClr>
          </a:gs>
        </a:gsLst>
        <a:lin ang="16200000" scaled="1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1587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freezing" dir="t">
            <a:rot lat="0" lon="0" rev="6000000"/>
          </a:lightRig>
        </a:scene3d>
        <a:sp3d contourW="12700" prstMaterial="dkEdge">
          <a:bevelT w="44450" h="25400"/>
          <a:contourClr>
            <a:schemeClr val="phClr">
              <a:shade val="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100000"/>
              <a:shade val="80000"/>
              <a:satMod val="110000"/>
              <a:lumMod val="80000"/>
            </a:schemeClr>
          </a:gs>
          <a:gs pos="79000">
            <a:schemeClr val="phClr">
              <a:tint val="100000"/>
              <a:shade val="90000"/>
              <a:satMod val="105000"/>
              <a:lumMod val="100000"/>
            </a:schemeClr>
          </a:gs>
          <a:gs pos="100000">
            <a:schemeClr val="phClr">
              <a:tint val="95000"/>
              <a:shade val="100000"/>
              <a:satMod val="110000"/>
              <a:lumMod val="115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shade val="100000"/>
              <a:satMod val="100000"/>
              <a:lumMod val="110000"/>
            </a:schemeClr>
          </a:gs>
          <a:gs pos="83000">
            <a:schemeClr val="phClr">
              <a:shade val="75000"/>
              <a:satMod val="200000"/>
            </a:schemeClr>
          </a:gs>
          <a:gs pos="100000">
            <a:schemeClr val="phClr">
              <a:shade val="90000"/>
              <a:satMod val="200000"/>
            </a:schemeClr>
          </a:gs>
        </a:gsLst>
        <a:path path="circle">
          <a:fillToRect l="75000" t="100000" b="30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3555</Words>
  <Application>Microsoft Office PowerPoint</Application>
  <PresentationFormat>Affichage à l'écran (4:3)</PresentationFormat>
  <Paragraphs>659</Paragraphs>
  <Slides>54</Slides>
  <Notes>20</Notes>
  <HiddenSlides>1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3" baseType="lpstr">
      <vt:lpstr>Arial</vt:lpstr>
      <vt:lpstr>Calibri</vt:lpstr>
      <vt:lpstr>Symbol</vt:lpstr>
      <vt:lpstr>Times</vt:lpstr>
      <vt:lpstr>Times New Roman</vt:lpstr>
      <vt:lpstr>Verdana</vt:lpstr>
      <vt:lpstr>Wingdings</vt:lpstr>
      <vt:lpstr>Modèle PPT CA 49</vt:lpstr>
      <vt:lpstr>Feuille de calcul</vt:lpstr>
      <vt:lpstr>Choix des espèces et des variétés </vt:lpstr>
      <vt:lpstr>Présentation PowerPoint</vt:lpstr>
      <vt:lpstr>Espèces et variétés</vt:lpstr>
      <vt:lpstr>Espèces et variétés</vt:lpstr>
      <vt:lpstr>Espèces et variétés</vt:lpstr>
      <vt:lpstr>Espèces et variétés</vt:lpstr>
      <vt:lpstr>Espèces et variétés</vt:lpstr>
      <vt:lpstr>Espèces et variétés</vt:lpstr>
      <vt:lpstr>COMPOSER SES PRAIRIES</vt:lpstr>
      <vt:lpstr>Jouer la complémentarité entre les prairies</vt:lpstr>
      <vt:lpstr>Intérêts des prairies multi-espèces</vt:lpstr>
      <vt:lpstr>Intérêts des prairies multi-espèces</vt:lpstr>
      <vt:lpstr>Intérêts des prairies multi-espèces</vt:lpstr>
      <vt:lpstr>Intérêts des prairies multi-espèces</vt:lpstr>
      <vt:lpstr>Composer sa prairie multi-espèces</vt:lpstr>
      <vt:lpstr>Choisir un mélange adapté</vt:lpstr>
      <vt:lpstr>Quelles variétés?</vt:lpstr>
      <vt:lpstr>Quelles variétés?</vt:lpstr>
      <vt:lpstr>Choisir les variétés</vt:lpstr>
      <vt:lpstr>Espèces et variétés</vt:lpstr>
      <vt:lpstr>Mélanges suisses</vt:lpstr>
      <vt:lpstr>Les mélanges suisses</vt:lpstr>
      <vt:lpstr>Les mélanges suisses</vt:lpstr>
      <vt:lpstr>Les mélanges suisses</vt:lpstr>
      <vt:lpstr>Les mélanges suisses</vt:lpstr>
      <vt:lpstr>Place de la prairie dans la rotation</vt:lpstr>
      <vt:lpstr>Place de la prairie dans la rotation</vt:lpstr>
      <vt:lpstr>Présentation PowerPoint</vt:lpstr>
      <vt:lpstr>Semis des prairies</vt:lpstr>
      <vt:lpstr>Quand semer ?</vt:lpstr>
      <vt:lpstr>Quand semer ?</vt:lpstr>
      <vt:lpstr>Doses de semis</vt:lpstr>
      <vt:lpstr>Répartition des graines</vt:lpstr>
      <vt:lpstr>Répartition des graines</vt:lpstr>
      <vt:lpstr>Répartition des graines</vt:lpstr>
      <vt:lpstr>Implantation sous couvert « classique »</vt:lpstr>
      <vt:lpstr>Contexte de semis de prairie</vt:lpstr>
      <vt:lpstr>C’est quoi le semis sous couvert ?</vt:lpstr>
      <vt:lpstr>Implantation sous couvert testée dans nos essais</vt:lpstr>
      <vt:lpstr>Implantation sous couvert testée dans nos essais</vt:lpstr>
      <vt:lpstr>Essai ImplanPrairies</vt:lpstr>
      <vt:lpstr>Dispositifs expérimentaux</vt:lpstr>
      <vt:lpstr>Synthèse des résultats</vt:lpstr>
      <vt:lpstr>Les résultats</vt:lpstr>
      <vt:lpstr>A éviter…</vt:lpstr>
      <vt:lpstr>La suite : projet DECER-HERB</vt:lpstr>
      <vt:lpstr>Six modalités testées</vt:lpstr>
      <vt:lpstr>Résultats de l’essai « bio »</vt:lpstr>
      <vt:lpstr>Conclusions</vt:lpstr>
      <vt:lpstr>Présentation PowerPoint</vt:lpstr>
      <vt:lpstr>Modalités</vt:lpstr>
      <vt:lpstr>La modalité « Protéa + » en récolte intermédiaire produit plus de MAT/ha/an</vt:lpstr>
      <vt:lpstr>La production des prairies varie selon la précocité de l’ensilage du méteil</vt:lpstr>
      <vt:lpstr>Récolte très précoce : ensilage moins riche mais plus d’herbe en 1ère année</vt:lpstr>
    </vt:vector>
  </TitlesOfParts>
  <Company>CAPDL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Choix des espèces et des variétés</dc:title>
  <dc:creator>CEYZERIAT Pauline</dc:creator>
  <cp:lastModifiedBy>Anne-Sophie MASSON</cp:lastModifiedBy>
  <cp:revision>17</cp:revision>
  <cp:lastPrinted>2022-05-12T11:40:35Z</cp:lastPrinted>
  <dcterms:created xsi:type="dcterms:W3CDTF">2022-05-05T19:05:56Z</dcterms:created>
  <dcterms:modified xsi:type="dcterms:W3CDTF">2024-11-05T15:40:33Z</dcterms:modified>
</cp:coreProperties>
</file>